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3" r:id="rId2"/>
  </p:sldMasterIdLst>
  <p:notesMasterIdLst>
    <p:notesMasterId r:id="rId61"/>
  </p:notesMasterIdLst>
  <p:handoutMasterIdLst>
    <p:handoutMasterId r:id="rId62"/>
  </p:handoutMasterIdLst>
  <p:sldIdLst>
    <p:sldId id="1386" r:id="rId3"/>
    <p:sldId id="1465" r:id="rId4"/>
    <p:sldId id="1512" r:id="rId5"/>
    <p:sldId id="1515" r:id="rId6"/>
    <p:sldId id="1476" r:id="rId7"/>
    <p:sldId id="1447" r:id="rId8"/>
    <p:sldId id="1473" r:id="rId9"/>
    <p:sldId id="1516" r:id="rId10"/>
    <p:sldId id="1467" r:id="rId11"/>
    <p:sldId id="1468" r:id="rId12"/>
    <p:sldId id="1469" r:id="rId13"/>
    <p:sldId id="1405" r:id="rId14"/>
    <p:sldId id="1480" r:id="rId15"/>
    <p:sldId id="1481" r:id="rId16"/>
    <p:sldId id="1448" r:id="rId17"/>
    <p:sldId id="1517" r:id="rId18"/>
    <p:sldId id="1477" r:id="rId19"/>
    <p:sldId id="1450" r:id="rId20"/>
    <p:sldId id="1451" r:id="rId21"/>
    <p:sldId id="1504" r:id="rId22"/>
    <p:sldId id="1488" r:id="rId23"/>
    <p:sldId id="1455" r:id="rId24"/>
    <p:sldId id="1513" r:id="rId25"/>
    <p:sldId id="1471" r:id="rId26"/>
    <p:sldId id="1503" r:id="rId27"/>
    <p:sldId id="1452" r:id="rId28"/>
    <p:sldId id="1456" r:id="rId29"/>
    <p:sldId id="1457" r:id="rId30"/>
    <p:sldId id="1510" r:id="rId31"/>
    <p:sldId id="1505" r:id="rId32"/>
    <p:sldId id="1514" r:id="rId33"/>
    <p:sldId id="1506" r:id="rId34"/>
    <p:sldId id="1479" r:id="rId35"/>
    <p:sldId id="1474" r:id="rId36"/>
    <p:sldId id="1396" r:id="rId37"/>
    <p:sldId id="1453" r:id="rId38"/>
    <p:sldId id="1454" r:id="rId39"/>
    <p:sldId id="1507" r:id="rId40"/>
    <p:sldId id="1508" r:id="rId41"/>
    <p:sldId id="1462" r:id="rId42"/>
    <p:sldId id="1483" r:id="rId43"/>
    <p:sldId id="1484" r:id="rId44"/>
    <p:sldId id="1485" r:id="rId45"/>
    <p:sldId id="1509" r:id="rId46"/>
    <p:sldId id="1486" r:id="rId47"/>
    <p:sldId id="1487" r:id="rId48"/>
    <p:sldId id="1489" r:id="rId49"/>
    <p:sldId id="1490" r:id="rId50"/>
    <p:sldId id="1491" r:id="rId51"/>
    <p:sldId id="1492" r:id="rId52"/>
    <p:sldId id="1494" r:id="rId53"/>
    <p:sldId id="1495" r:id="rId54"/>
    <p:sldId id="1496" r:id="rId55"/>
    <p:sldId id="1497" r:id="rId56"/>
    <p:sldId id="1498" r:id="rId57"/>
    <p:sldId id="1499" r:id="rId58"/>
    <p:sldId id="1500" r:id="rId59"/>
    <p:sldId id="1501" r:id="rId6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96969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3333CC"/>
    <a:srgbClr val="FFFFFF"/>
    <a:srgbClr val="00FF00"/>
    <a:srgbClr val="99FFCC"/>
    <a:srgbClr val="66FF99"/>
    <a:srgbClr val="66FF66"/>
    <a:srgbClr val="00CC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3" autoAdjust="0"/>
    <p:restoredTop sz="95669" autoAdjust="0"/>
  </p:normalViewPr>
  <p:slideViewPr>
    <p:cSldViewPr snapToGrid="0">
      <p:cViewPr varScale="1">
        <p:scale>
          <a:sx n="123" d="100"/>
          <a:sy n="123" d="100"/>
        </p:scale>
        <p:origin x="1973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14" y="-96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C0DE43C-80C3-0E2B-62B0-72B43512A5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482" cy="465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492046D-81AE-E5AF-1D87-49A34088E5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51" y="0"/>
            <a:ext cx="3036482" cy="465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620603F-30D8-001B-EE34-D71566854FE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201"/>
            <a:ext cx="3036482" cy="4657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4579836A-8C07-0059-B3C6-683E3A2C811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351" y="8829201"/>
            <a:ext cx="3036482" cy="4657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9022B8-768B-4EC7-AAC4-F65507F24A7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A39D3AE-9804-2B0B-4032-2A3EC45676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482" cy="465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CC92610-A120-4B90-B32B-412CA995FE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920" y="0"/>
            <a:ext cx="3036481" cy="465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6A955E7-C413-E353-C9E0-8C5FA1934B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3888" y="36513"/>
            <a:ext cx="5762625" cy="4322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09B2EE8-C07E-78F4-DFE4-6CE26DC2DF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4487420"/>
            <a:ext cx="7010400" cy="4738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Klicken Sie, um die Formate des Vorlagentextes zu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7E59DB4-CD92-E2E2-28DD-9419ED9BB1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43"/>
            <a:ext cx="3036482" cy="465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C0A0393-C5BB-E83F-199F-7E79A38C6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920" y="8830643"/>
            <a:ext cx="3036481" cy="465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47" tIns="44573" rIns="89147" bIns="4457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3784DD-CB2C-40F7-AD80-C3AE1137515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85725" indent="-85725" algn="l" rtl="0" eaLnBrk="0" fontAlgn="base" hangingPunct="0">
      <a:spcBef>
        <a:spcPct val="30000"/>
      </a:spcBef>
      <a:spcAft>
        <a:spcPct val="0"/>
      </a:spcAft>
      <a:buChar char="•"/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1950" indent="-96838" algn="l" rtl="0" eaLnBrk="0" fontAlgn="base" hangingPunct="0">
      <a:spcBef>
        <a:spcPct val="30000"/>
      </a:spcBef>
      <a:spcAft>
        <a:spcPct val="0"/>
      </a:spcAft>
      <a:buChar char="•"/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28650" indent="-87313" algn="l" rtl="0" eaLnBrk="0" fontAlgn="base" hangingPunct="0">
      <a:spcBef>
        <a:spcPct val="30000"/>
      </a:spcBef>
      <a:spcAft>
        <a:spcPct val="0"/>
      </a:spcAft>
      <a:buChar char="•"/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895350" indent="-87313" algn="l" rtl="0" eaLnBrk="0" fontAlgn="base" hangingPunct="0">
      <a:spcBef>
        <a:spcPct val="30000"/>
      </a:spcBef>
      <a:spcAft>
        <a:spcPct val="0"/>
      </a:spcAft>
      <a:buChar char="•"/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162050" indent="-87313" algn="l" rtl="0" eaLnBrk="0" fontAlgn="base" hangingPunct="0">
      <a:spcBef>
        <a:spcPct val="30000"/>
      </a:spcBef>
      <a:spcAft>
        <a:spcPct val="0"/>
      </a:spcAft>
      <a:buChar char="•"/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249C-7E06-2029-CB27-F02F970B3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D461C3A3-64BC-C5D7-7FB6-99B524C6B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1BB64B49-4FA0-42D7-F3EF-FF844F83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F3DE077F-BE70-44CC-DEA0-806374B61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3F47E2-1038-4759-ADA5-EA029554C442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342971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ABD0B-74BF-D702-3974-59484B6F1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BCC82464-03A1-9A98-65E1-4DBEF74A6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8C4B654F-0276-B883-582C-314B10E6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CCC7CEC6-F508-85FB-18EB-5AA8BC5E3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662538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C4C93-F681-C163-BE65-AFDA4D8F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C3666A0-EC1B-94BA-84F7-262A3C078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B3AF366E-1C2E-F41A-514A-2F8E1BC9F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F9BC987C-31C2-CE3B-51C2-BC57494F9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425382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B0B0D-5180-D03B-110F-098996A24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116EC59-8017-97B9-3861-BBFA37E44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30F694AA-C175-0CB4-5315-9272FE44D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12EA0F86-FCFA-D76C-C3F9-1F4F5E862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63337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F6143-C112-174B-2430-B0EBF1D4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3CC12C9-4989-1C5D-F922-E9B611503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86705197-CB09-127A-04ED-C6BC2A817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E59A4662-B121-C094-8B1D-F6402877B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452946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89012-9B25-0419-7BF4-130E999D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7D1806FA-DA1F-5197-DCD5-3E97FE77C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E5C9FAE8-237A-7E03-3F38-977C66D4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8BF9FDAB-428D-B8A3-25CE-4B12CB62F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57147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EFEC5-4C11-AEB1-E9DB-69FAB5CB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A2A0D8BC-F786-4C12-CB04-42BC109C2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B3C79B17-D398-EAE2-1C80-8BBA0357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E31DC57-681C-E644-B5B2-66E2F069F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42405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B06A-D54F-8B9A-EC9E-A0810F194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6152ECF0-CD6A-691A-0659-CAE3E1660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72402DAF-707C-67A3-3C70-AA075D8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65B39BFA-02FF-FEB3-8F58-4F3C56604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3842A-9D63-44DF-9910-0EF03F152291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280830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2FDE3-9EA9-4EFB-49AC-77DC1C072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54EE286E-AB1D-364A-3497-50A7C4231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4D1DAAC6-ED08-1280-A689-E16BEEC9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A0FA5CAC-3EEA-4E94-02C9-4279C8C0A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704203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3CF0-2734-B8DD-E2F9-0625E4EF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7E7BE922-A2C3-3E2B-48B2-34F083327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0EADF89C-2BDA-91F4-4C78-7CE2A4D1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C94F696B-AC54-1E5E-6472-7BEFB0713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70235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40F46-A3E6-9EF9-6AC9-6B1D39D5E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36AC45D-C829-FBA6-9348-C589750A6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7A8B287B-8ED9-6081-F252-928AA362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0DE0C441-DCDC-DBF2-26BE-14A0041F3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17784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4A2B2-55CD-16F2-B19C-65B4DFBF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6139E3A7-1AD5-EB2A-C2A4-83BBF39920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9B519386-3010-EA71-DC6A-F33E0653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80BF7112-BEC7-27A3-B97C-BF266073A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3842A-9D63-44DF-9910-0EF03F152291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027469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D4878-C0D4-39B1-CF30-2713181A4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11B9E283-3A29-169A-7826-3D7EB4D07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8BA68788-FF64-E384-BB73-A7C35B7D3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BB49595A-54AD-76B7-CD82-A0A4A0496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3842A-9D63-44DF-9910-0EF03F152291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18220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1753B-2B4F-ED14-65B3-FD9F9D7DC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7DA31FBB-F375-24DB-FE42-7962BC79F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BFA46698-4F77-C8BE-00DF-D6167A23B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FA571A9A-A2AD-3DD5-DAFA-72019C1BF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569334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B5FDE-59C0-BF66-984E-585C367C4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4544E765-BD06-6C51-4D67-59E19EC92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9648C3E2-00A7-F3CC-FFED-ABD2AB90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5C9B0CB3-7B70-3A4F-86A3-33A89FD45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3842A-9D63-44DF-9910-0EF03F152291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563149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610E-3962-5921-27DC-E5C89DA46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53CE8AF-8087-48B3-5547-D8219597B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CD71D2BD-FA4B-AD6C-C272-7D0A574D5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FC37D327-D28C-6288-B574-5D5937747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452273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488C-EBDD-92B4-E766-39C8AD5B4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58F996F5-293B-49CD-0A45-84827BD82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6C5AD478-A1B8-55E8-CD02-CE532E8A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82D6B966-88F3-533D-85B0-CB2373B35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3842A-9D63-44DF-9910-0EF03F152291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258160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E965DBB-7B90-96D2-8230-7937FCBB4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39688"/>
            <a:ext cx="5938838" cy="4452937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688AE66-4988-1346-5FCD-0616732E8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AF0FC-3BBF-3A4E-40E5-2E12E932C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D2825A07-89F5-47C1-E31F-5A7722F71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69DCC269-6B90-584E-C2B2-348F8EAE6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4BF2FA5E-3086-27FA-04EF-6D7CC7A66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175073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D13BE-1420-9A45-7F95-0D60199E9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0430A3F6-A339-0506-7931-951986D39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85C379B1-447D-295E-E8DB-1ED654DFE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9123FA61-E65E-A3DF-E664-7437E1320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230552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C8ACD-0CFB-AF51-A1D0-3C7A47C7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B9B0671D-E26A-20EC-02D9-49DEC9B48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F447808D-F272-FC8A-C508-31BBFE6C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FF7C1836-3E98-88A6-B700-9863AFA51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370159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BB3A3-70CE-DEDC-5D22-26286767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86639DD5-5115-C3BB-0D23-8EE217FFE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57D924DA-4D30-CB2E-98EC-6D74FF9B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2C0F008E-D500-6825-0B06-A81EC9269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51402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6DEB2-5D8E-9BF3-9023-FFDBE65C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80F5CBB5-B32C-057C-B8B5-E30DF6BC0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F72B8796-79F5-55DD-8AD9-1C5E40DDE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71F760C7-E48B-CE16-982A-39B007BDA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3842A-9D63-44DF-9910-0EF03F152291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084386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06DB3-A756-427E-996D-E648EE1F3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A7268B3-D6D7-7549-67D8-F2CE8467E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2F158D84-1103-432E-8F29-D8303ADC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A1F6B26D-B035-9B64-9102-6ACBE32A7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911414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F07B-6B8F-AED3-6AB5-01689157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DD28E39B-1F8E-BA4E-D4E8-F0AC4CA01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2492DDAC-DCF6-F099-FA59-8EAD9058A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08589B8-FBDD-8F38-E5E4-D19635B55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795763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CDFE8-5418-CA3A-8867-EA66701A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11768C57-4449-BB5B-DA84-6AC21FE6C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A4CAC76B-C79C-3B13-578F-9DD7134C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C8E77E8D-CB90-6581-1BE3-5DD50FD86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354497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5EF9-1A9D-8572-948C-94B70997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47204328-916A-5B40-ACA2-FF659094E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FA99E593-1C34-0FF0-A486-06A602BCC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884A3B21-89C1-A847-6C88-C9ABA0023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684207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0C712-46D0-3575-D481-DA103545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41E225A4-44D1-26C2-2A49-15E58204F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0F9F59DA-4DF8-EF0A-402C-5E2213C9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B02F00FE-50C8-DA24-A205-2640A4CD2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4242479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72340-A948-9EDA-D8B1-ACB584B9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8BD3DB9A-0431-64BF-87F0-100548215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E809AAC4-AD43-A383-5BF0-8D7BFE91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9A6AF5F-EE3B-C261-EA5B-C2E8DBCF5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625546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588B7-A354-76A1-FB65-BA845264E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A27B43B8-AB7C-A602-9BA0-D97CD6208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3617FCEE-7942-CBE3-0C01-240C21B3A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A9760761-CF6C-8F5A-A36B-DF294453B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832737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E228-5296-5ABE-8151-9EF950270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08BFD4FF-C817-4E47-5A2D-BA901DF65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37A70F92-BCA2-C929-DCC8-75AD9335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1FAE31BE-0B05-7F5C-6231-43E88AC3A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911678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7A52-9ACB-91F9-DF6D-221CCE9E3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748865D9-B81E-5D0D-F04C-9E38592ED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18FFFC58-C0B8-1212-2A7C-D83BE2548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FF2CC437-7F7F-426E-1DA0-30F8BAE2E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2876544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A19AD-4E91-D2E4-6C86-D02695BE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62463D75-A0D8-854B-7B09-695717436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BEC01AA4-53F2-0B49-4D7A-226957669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F36A7F0-BABD-353E-990F-7BA07338E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5510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DB211-F6F1-6CEC-9998-FEDB65901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FC713D44-BE92-1E0C-ADF1-8CB97839D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E8D2B49E-7D3E-1B79-30AD-316E4693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435FD88B-8CAF-D3B2-E0D1-03E731393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83842A-9D63-44DF-9910-0EF03F152291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0374665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B15A-83B3-75F2-84BB-D373C8D88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FF17CEFA-BC61-8175-7D27-5618DACBD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4B5AA1A7-7FA6-6DDF-28A6-0675CAC9C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7112DC2-4990-6867-D4FD-9F4B0F73C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6462478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2330C-64A1-6EBB-3026-9D6B33C6D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7BF08E7C-DF04-EBE8-D5D2-127021D7E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410C78B1-6602-AAC2-61FF-0722AA29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94BD7601-BA94-9779-380B-5C65313E8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1996447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41F96-F6D2-571F-FBF0-0FB9160CD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FFBFA3F0-D296-E1A7-08D1-18B735A0F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315080CF-BE22-F7F8-61F4-072DAADF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3A757C13-DD92-9790-9129-76B7B87E3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951538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2C50E-113C-A8EB-FB8C-40096E1EC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B8AA3887-12A1-EB35-D0A5-27E446A05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59FA6A1A-403F-6356-97B2-5840B0087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43B25F5-D770-1836-9CFE-19A8BEBD1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930693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9B19-88AE-17C8-2A95-8B494BB5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FEE05E6B-5150-80BE-A047-6D63BBD65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DF2C7E39-A087-F1F4-E3FD-3674B29ED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39C5C165-CBD2-460F-EE58-AF2BC421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857913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817C-3A05-6E07-644A-2064066E4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52C53810-6DB7-BC9B-ACCF-1E41831B7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87EB949C-8FF8-24BD-1AF3-FD74D3AD5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38EEA7A7-E593-F940-A4C2-1934D05B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1532434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EE4F-CE3F-7A07-3726-68532FD0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C302ED2D-5C3B-14E2-A61D-FA6ACE3ED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5D57B94C-E54A-1BBD-8C9E-732CFA7CF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40C9E7D9-AF12-BECA-506B-D8D2695C7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84146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3950C-1E83-515C-CF3D-6372D59FD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ED4EF325-A21E-6157-1BBA-4AF38B1B3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FC1A5550-97DB-F564-C3AC-869508CF7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0DBDC090-838F-1E6A-B640-05453D747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5487529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5162F-9C1A-F28F-76E1-CD885FDA6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5ADD0B14-E170-25D2-210A-8C1470010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EE40EDB8-515F-87A0-4BE1-9A3233EC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0AE26533-1839-F429-195A-66C64664F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72082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64F25A99-33F4-3B5F-074C-D6BC03F57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BA23731E-AB44-5C8E-FB0F-2E014A04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C7A7F18B-0352-BDE2-B7B0-DA6757D80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kumimoji="0" lang="de-DE" altLang="en-US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4678-4D6F-1A59-3547-D4B49F27E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32CA32DB-8B2E-AC24-8AE9-8A46FF38C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24B3E46D-0DB9-CA83-A3D6-272EFEBE2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A76D04CC-65B9-DB36-1403-CDA892784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66115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2574C-75FA-5D18-FD23-DF3697F6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8D9CAB3E-7BCF-21C5-BDCC-FA74A3B22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61C2212A-3C8C-CB1E-DDA6-5A44119A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D92D2CCD-D987-61E2-DF9E-BBE2FBFCC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39015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8BF5E-B39B-0192-42B2-730E0D05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9E7E9111-0995-083E-B932-97F963BA7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3D8BDC62-D231-CAE4-3AD7-E920B80D3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1BD176D4-22C8-6211-06A2-525315C78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292477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5D92-83B5-7DC3-18ED-DF0B8BCD6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7F3A1C39-5A79-5FF5-EDAC-79040BB81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7EC43378-543F-D1B3-146D-3F7ACDA2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DF0BA541-F8C2-C2DC-109D-FB33CB541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4281" indent="-277765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4047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9069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5585" indent="-222511" defTabSz="894524">
              <a:spcBef>
                <a:spcPct val="30000"/>
              </a:spcBef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673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5761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849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5937" indent="-222511" defTabSz="894524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E36804-1B5B-4E39-9947-D964317538DD}" type="slidenum">
              <a:rPr kumimoji="0" lang="de-DE" altLang="en-US" sz="11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kumimoji="0" lang="de-DE" altLang="en-US" sz="1100"/>
          </a:p>
        </p:txBody>
      </p:sp>
    </p:spTree>
    <p:extLst>
      <p:ext uri="{BB962C8B-B14F-4D97-AF65-F5344CB8AC3E}">
        <p14:creationId xmlns:p14="http://schemas.microsoft.com/office/powerpoint/2010/main" val="301185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paint">
            <a:extLst>
              <a:ext uri="{FF2B5EF4-FFF2-40B4-BE49-F238E27FC236}">
                <a16:creationId xmlns:a16="http://schemas.microsoft.com/office/drawing/2014/main" id="{D06BEFFF-8D47-38AF-41A0-D4D0EAD068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8338"/>
            <a:ext cx="8763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051"/>
            <a:ext cx="9144000" cy="503239"/>
          </a:xfrm>
        </p:spPr>
        <p:txBody>
          <a:bodyPr anchor="b" anchorCtr="0"/>
          <a:lstStyle>
            <a:lvl1pPr>
              <a:defRPr/>
            </a:lvl1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Master-</a:t>
            </a:r>
            <a:r>
              <a:rPr lang="en-US" noProof="0" dirty="0" err="1"/>
              <a:t>Titelformat</a:t>
            </a:r>
            <a:r>
              <a:rPr lang="en-US" noProof="0" dirty="0"/>
              <a:t> </a:t>
            </a:r>
            <a:r>
              <a:rPr lang="en-US" noProof="0" dirty="0" err="1"/>
              <a:t>zu</a:t>
            </a:r>
            <a:r>
              <a:rPr lang="en-US" noProof="0" dirty="0"/>
              <a:t>.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55062"/>
            <a:ext cx="9144000" cy="1237438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Master-</a:t>
            </a:r>
            <a:r>
              <a:rPr lang="en-US" noProof="0" dirty="0" err="1"/>
              <a:t>Untertitelformat</a:t>
            </a:r>
            <a:r>
              <a:rPr lang="en-US" noProof="0" dirty="0"/>
              <a:t> </a:t>
            </a:r>
            <a:r>
              <a:rPr lang="en-US" noProof="0" dirty="0" err="1"/>
              <a:t>zu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768BCA-42D0-8E68-D891-F571435CC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33" y="3663950"/>
            <a:ext cx="4258733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62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-85725"/>
            <a:ext cx="2286000" cy="69437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-85725"/>
            <a:ext cx="6705600" cy="69437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-85725"/>
            <a:ext cx="7705725" cy="10556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7623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1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079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2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paint">
            <a:extLst>
              <a:ext uri="{FF2B5EF4-FFF2-40B4-BE49-F238E27FC236}">
                <a16:creationId xmlns:a16="http://schemas.microsoft.com/office/drawing/2014/main" id="{ACA967DE-5693-B8EB-EF23-D9B3D3A71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8338"/>
            <a:ext cx="8763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51811"/>
            <a:ext cx="9144000" cy="503239"/>
          </a:xfrm>
        </p:spPr>
        <p:txBody>
          <a:bodyPr anchor="b" anchorCtr="0"/>
          <a:lstStyle>
            <a:lvl1pPr>
              <a:defRPr/>
            </a:lvl1pPr>
          </a:lstStyle>
          <a:p>
            <a:pPr lvl="0"/>
            <a:r>
              <a:rPr lang="en-US" noProof="0" dirty="0" err="1"/>
              <a:t>Hier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, um Master-</a:t>
            </a:r>
            <a:r>
              <a:rPr lang="en-US" noProof="0" dirty="0" err="1"/>
              <a:t>Titelformat</a:t>
            </a:r>
            <a:r>
              <a:rPr lang="en-US" noProof="0" dirty="0"/>
              <a:t> </a:t>
            </a:r>
            <a:r>
              <a:rPr lang="en-US" noProof="0" dirty="0" err="1"/>
              <a:t>zu</a:t>
            </a:r>
            <a:r>
              <a:rPr lang="en-US" noProof="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45D7CF-811B-D258-94C7-18918A58F6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08" y="2354263"/>
            <a:ext cx="6004983" cy="45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2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4629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8564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9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0668" y="0"/>
            <a:ext cx="7583332" cy="941902"/>
          </a:xfrm>
        </p:spPr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8288" indent="-268288">
              <a:buClr>
                <a:srgbClr val="3333CC"/>
              </a:buClr>
              <a:defRPr/>
            </a:lvl1pPr>
            <a:lvl2pPr marL="536575" indent="-268288">
              <a:buClr>
                <a:srgbClr val="3333CC"/>
              </a:buClr>
              <a:defRPr/>
            </a:lvl2pPr>
            <a:lvl3pPr marL="719138" indent="-182563">
              <a:buClr>
                <a:srgbClr val="3333CC"/>
              </a:buClr>
              <a:defRPr/>
            </a:lvl3pPr>
            <a:lvl4pPr marL="901700" indent="-182563">
              <a:buClr>
                <a:srgbClr val="3333CC"/>
              </a:buClr>
              <a:defRPr/>
            </a:lvl4pPr>
            <a:lvl5pPr marL="1073150" indent="-171450">
              <a:buClr>
                <a:srgbClr val="3333CC"/>
              </a:buClr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378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128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495800" cy="573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495800" cy="573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8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0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77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4002B-A6CD-E133-435D-51013A72C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55750" y="0"/>
            <a:ext cx="75882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Hier klicken, um Master-Titelformat zu bearbeiten.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743688-A856-1CD9-DD3B-68CCD9D83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Hier klicken, um Master-Textformat zu bearbeiten.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pic>
        <p:nvPicPr>
          <p:cNvPr id="1028" name="Picture 38" descr="paint">
            <a:extLst>
              <a:ext uri="{FF2B5EF4-FFF2-40B4-BE49-F238E27FC236}">
                <a16:creationId xmlns:a16="http://schemas.microsoft.com/office/drawing/2014/main" id="{967AC19D-958E-C280-EFE5-C96313C7F65E}"/>
              </a:ext>
            </a:extLst>
          </p:cNvPr>
          <p:cNvPicPr>
            <a:picLocks noChangeArrowheads="1"/>
          </p:cNvPicPr>
          <p:nvPr userDrawn="1"/>
        </p:nvPicPr>
        <p:blipFill>
          <a:blip r:embed="rId1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865188"/>
            <a:ext cx="75882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F91F29C-DEEE-6123-420D-23D33D7966C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5038" cy="1031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73" r:id="rId1"/>
    <p:sldLayoutId id="2147485874" r:id="rId2"/>
    <p:sldLayoutId id="2147485851" r:id="rId3"/>
    <p:sldLayoutId id="2147485852" r:id="rId4"/>
    <p:sldLayoutId id="2147485853" r:id="rId5"/>
    <p:sldLayoutId id="2147485854" r:id="rId6"/>
    <p:sldLayoutId id="2147485855" r:id="rId7"/>
    <p:sldLayoutId id="2147485856" r:id="rId8"/>
    <p:sldLayoutId id="2147485857" r:id="rId9"/>
    <p:sldLayoutId id="2147485858" r:id="rId10"/>
    <p:sldLayoutId id="2147485859" r:id="rId11"/>
    <p:sldLayoutId id="2147485860" r:id="rId12"/>
    <p:sldLayoutId id="21474858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Tahoma" panose="020B0604030504040204" pitchFamily="34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Font typeface="Tahoma" panose="020B0604030504040204" pitchFamily="34" charset="0"/>
        <a:buChar char="–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o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o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o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o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o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hanushek@stanford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nushek.stanford.ed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3CA7B41B-D852-B9B3-1455-E4CC93339A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11350"/>
          </a:xfrm>
        </p:spPr>
        <p:txBody>
          <a:bodyPr/>
          <a:lstStyle/>
          <a:p>
            <a:r>
              <a:rPr lang="en-US" altLang="de-DE" sz="3600" dirty="0"/>
              <a:t>The Evolution of Returns to </a:t>
            </a:r>
            <a:br>
              <a:rPr lang="en-US" altLang="de-DE" sz="3600" dirty="0"/>
            </a:br>
            <a:r>
              <a:rPr lang="en-US" altLang="de-DE" sz="3600" dirty="0"/>
              <a:t>Cognitive Skills across Countries: </a:t>
            </a:r>
            <a:br>
              <a:rPr lang="en-US" altLang="de-DE" sz="3600" dirty="0"/>
            </a:br>
            <a:r>
              <a:rPr lang="en-US" altLang="de-DE" sz="3600" dirty="0"/>
              <a:t>Evidence on Factor Price Equalization</a:t>
            </a:r>
          </a:p>
        </p:txBody>
      </p:sp>
      <p:sp>
        <p:nvSpPr>
          <p:cNvPr id="6147" name="Untertitel 2">
            <a:extLst>
              <a:ext uri="{FF2B5EF4-FFF2-40B4-BE49-F238E27FC236}">
                <a16:creationId xmlns:a16="http://schemas.microsoft.com/office/drawing/2014/main" id="{7A4CD566-56BA-E2D2-5AB3-F3B57AF01F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309813"/>
            <a:ext cx="9144000" cy="12366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Eric A. Hanushek </a:t>
            </a:r>
            <a:r>
              <a:rPr lang="en-US" altLang="en-US" sz="1800" dirty="0"/>
              <a:t>(Stanford)</a:t>
            </a:r>
            <a:r>
              <a:rPr lang="en-US" altLang="en-US" dirty="0"/>
              <a:t>, Guido Schwerdt </a:t>
            </a:r>
            <a:r>
              <a:rPr lang="en-US" altLang="en-US" sz="1800" dirty="0"/>
              <a:t>(Konstanz)</a:t>
            </a:r>
            <a:r>
              <a:rPr lang="en-US" altLang="en-US" dirty="0"/>
              <a:t>,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Simon Wiederhold </a:t>
            </a:r>
            <a:r>
              <a:rPr lang="en-US" altLang="en-US" sz="1800" dirty="0"/>
              <a:t>(Halle)</a:t>
            </a:r>
            <a:r>
              <a:rPr lang="en-US" altLang="en-US" dirty="0"/>
              <a:t>, and Ludger Woessmann </a:t>
            </a:r>
            <a:r>
              <a:rPr lang="en-US" altLang="en-US" sz="1800" dirty="0"/>
              <a:t>(Munich)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44EC85C-789E-37DE-3CF4-DF4B0B21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6788BE4F-E4FD-F61A-E6CD-8749DCF2A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Empirical Model of Wage Dynamics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452C37C-30BE-4C18-4281-DEBCA251E40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1042988"/>
                <a:ext cx="9144000" cy="5815012"/>
              </a:xfrm>
            </p:spPr>
            <p:txBody>
              <a:bodyPr/>
              <a:lstStyle/>
              <a:p>
                <a:pPr>
                  <a:spcBef>
                    <a:spcPts val="1000"/>
                  </a:spcBef>
                </a:pPr>
                <a:endParaRPr lang="en-US" altLang="de-DE" sz="2000" dirty="0"/>
              </a:p>
              <a:p>
                <a:pPr>
                  <a:spcBef>
                    <a:spcPts val="1000"/>
                  </a:spcBef>
                </a:pPr>
                <a:r>
                  <a:rPr lang="en-US" altLang="de-DE" sz="2000" dirty="0"/>
                  <a:t>Estimate “modified Mincer model”</a:t>
                </a:r>
              </a:p>
              <a:p>
                <a:pPr marL="622300" lvl="1">
                  <a:spcBef>
                    <a:spcPts val="200"/>
                  </a:spcBef>
                </a:pPr>
                <a:endParaRPr lang="en-US" altLang="de-DE" sz="1200" dirty="0"/>
              </a:p>
              <a:p>
                <a:pPr marL="354012" lvl="1" indent="0"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de-DE" sz="1800" dirty="0"/>
              </a:p>
              <a:p>
                <a:pPr marL="622300" lvl="1">
                  <a:spcBef>
                    <a:spcPts val="200"/>
                  </a:spcBef>
                </a:pPr>
                <a:endParaRPr lang="en-US" altLang="de-DE" sz="1200" dirty="0"/>
              </a:p>
              <a:p>
                <a:pPr>
                  <a:spcBef>
                    <a:spcPts val="1000"/>
                  </a:spcBef>
                </a:pPr>
                <a:endParaRPr lang="en-US" altLang="de-DE" sz="2000" dirty="0"/>
              </a:p>
              <a:p>
                <a:pPr>
                  <a:spcBef>
                    <a:spcPts val="1000"/>
                  </a:spcBef>
                </a:pPr>
                <a:r>
                  <a:rPr lang="en-US" altLang="de-DE" sz="2000" dirty="0"/>
                  <a:t>Identification </a:t>
                </a:r>
                <a:r>
                  <a:rPr lang="en-US" altLang="en-US" sz="2000" dirty="0"/>
                  <a:t>issues</a:t>
                </a:r>
                <a:endParaRPr lang="en-US" altLang="de-DE" sz="2000" dirty="0"/>
              </a:p>
              <a:p>
                <a:pPr marL="623888" lvl="1" indent="-271463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Extensive analysis of causality in Hanushek et al. (2015)</a:t>
                </a:r>
              </a:p>
              <a:p>
                <a:pPr marL="804863" lvl="2">
                  <a:spcBef>
                    <a:spcPts val="200"/>
                  </a:spcBef>
                </a:pPr>
                <a:r>
                  <a:rPr lang="en-US" altLang="en-US" sz="1600" dirty="0"/>
                  <a:t>IV models: school attainment, parental education, changes in compulsory-schooling laws</a:t>
                </a:r>
              </a:p>
              <a:p>
                <a:pPr marL="804863" lvl="2">
                  <a:spcBef>
                    <a:spcPts val="200"/>
                  </a:spcBef>
                </a:pPr>
                <a:r>
                  <a:rPr lang="en-US" sz="1600" dirty="0"/>
                  <a:t>Measurement error corrections</a:t>
                </a:r>
              </a:p>
              <a:p>
                <a:pPr marL="804863" lvl="2">
                  <a:spcBef>
                    <a:spcPts val="200"/>
                  </a:spcBef>
                </a:pPr>
                <a:r>
                  <a:rPr lang="en-US" sz="1600" dirty="0"/>
                  <a:t>Omitted variables analysis</a:t>
                </a:r>
              </a:p>
              <a:p>
                <a:pPr marL="623888" lvl="1" indent="-271463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en-US" sz="1800" dirty="0"/>
                  <a:t>Consideration of non-cognitive</a:t>
                </a:r>
                <a:r>
                  <a:rPr lang="en-US" altLang="en-US" sz="1800" b="1" dirty="0"/>
                  <a:t> </a:t>
                </a:r>
                <a:r>
                  <a:rPr lang="en-US" altLang="en-US" sz="1800" dirty="0"/>
                  <a:t>skills</a:t>
                </a:r>
              </a:p>
              <a:p>
                <a:pPr marL="623888" lvl="1" indent="-271463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de-DE" sz="1800" dirty="0"/>
                  <a:t>Focus on changes </a:t>
                </a:r>
              </a:p>
              <a:p>
                <a:pPr marL="820738" lvl="2" indent="-285750">
                  <a:spcBef>
                    <a:spcPts val="600"/>
                  </a:spcBef>
                </a:pPr>
                <a:r>
                  <a:rPr lang="en-US" altLang="de-DE" sz="1600" dirty="0"/>
                  <a:t>Avoids time-invariant</a:t>
                </a:r>
                <a:r>
                  <a:rPr lang="en-US" altLang="de-DE" sz="1600" b="1" dirty="0"/>
                  <a:t> </a:t>
                </a:r>
                <a:r>
                  <a:rPr lang="en-US" altLang="de-DE" sz="1600" dirty="0"/>
                  <a:t>biases</a:t>
                </a:r>
              </a:p>
              <a:p>
                <a:pPr marL="623888" lvl="1" indent="-271463">
                  <a:spcBef>
                    <a:spcPts val="600"/>
                  </a:spcBef>
                  <a:buFont typeface="+mj-lt"/>
                  <a:buAutoNum type="arabicPeriod"/>
                </a:pPr>
                <a:endParaRPr lang="en-US" altLang="en-US" sz="18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452C37C-30BE-4C18-4281-DEBCA251E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2988"/>
                <a:ext cx="9144000" cy="5815012"/>
              </a:xfrm>
              <a:blipFill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155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D8DE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D8D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222A-A5F0-12F2-7B53-54A99416E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9028AEC4-ED40-AD4E-91AD-B5F6EB31D0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36688"/>
            <a:ext cx="9144000" cy="503237"/>
          </a:xfrm>
        </p:spPr>
        <p:txBody>
          <a:bodyPr/>
          <a:lstStyle/>
          <a:p>
            <a:r>
              <a:rPr lang="en-US" altLang="de-DE" sz="3600" dirty="0"/>
              <a:t>I. Current Country Variations </a:t>
            </a:r>
            <a:br>
              <a:rPr lang="en-US" altLang="de-DE" sz="3600" dirty="0"/>
            </a:br>
            <a:r>
              <a:rPr lang="en-US" altLang="de-DE" sz="3600" dirty="0"/>
              <a:t>in Returns to Skills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44552053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EEB7DB96-2B41-A212-91B4-2DAEC5134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Cognitive Skills </a:t>
            </a:r>
            <a:br>
              <a:rPr lang="en-US" altLang="de-DE" dirty="0"/>
            </a:br>
            <a:r>
              <a:rPr lang="en-US" altLang="de-DE" dirty="0"/>
              <a:t>around the World,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2BFB51-2304-EAE2-B7DB-00A5FFB01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24" y="1081314"/>
            <a:ext cx="8240752" cy="57766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88EE2E-00F1-1116-1373-9D421963519C}"/>
              </a:ext>
            </a:extLst>
          </p:cNvPr>
          <p:cNvSpPr txBox="1"/>
          <p:nvPr/>
        </p:nvSpPr>
        <p:spPr>
          <a:xfrm>
            <a:off x="5602514" y="2367226"/>
            <a:ext cx="849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16.7%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9255DD-3CE1-67F6-C541-3A1FD609807F}"/>
              </a:ext>
            </a:extLst>
          </p:cNvPr>
          <p:cNvSpPr txBox="1"/>
          <p:nvPr/>
        </p:nvSpPr>
        <p:spPr>
          <a:xfrm>
            <a:off x="3087147" y="1960368"/>
            <a:ext cx="861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17.2%</a:t>
            </a:r>
            <a:endParaRPr lang="de-DE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D2E2436-A867-34C7-3BC0-3361CE64A377}"/>
              </a:ext>
            </a:extLst>
          </p:cNvPr>
          <p:cNvSpPr/>
          <p:nvPr/>
        </p:nvSpPr>
        <p:spPr>
          <a:xfrm rot="18821610">
            <a:off x="3038329" y="5895587"/>
            <a:ext cx="447992" cy="2785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FBEAB5-2529-E2D6-04E2-2294C3A415F2}"/>
              </a:ext>
            </a:extLst>
          </p:cNvPr>
          <p:cNvSpPr/>
          <p:nvPr/>
        </p:nvSpPr>
        <p:spPr bwMode="auto">
          <a:xfrm>
            <a:off x="3282630" y="2298922"/>
            <a:ext cx="258857" cy="3337838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B9142D5-6B3F-6492-B444-CB8C532DD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74C2E04D-6E5D-D4CA-D27E-8745A8B7E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Literacy Skills </a:t>
            </a:r>
            <a:br>
              <a:rPr lang="en-US" altLang="de-DE" dirty="0"/>
            </a:br>
            <a:r>
              <a:rPr lang="en-US" altLang="de-DE" dirty="0"/>
              <a:t>around the World,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6A6CEA-554D-CDCE-BB0E-33FE0920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0" y="1081314"/>
            <a:ext cx="8233000" cy="577668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D916CCF-E8FB-AAEA-775D-F68C387DFC9C}"/>
              </a:ext>
            </a:extLst>
          </p:cNvPr>
          <p:cNvSpPr txBox="1"/>
          <p:nvPr/>
        </p:nvSpPr>
        <p:spPr>
          <a:xfrm>
            <a:off x="4992914" y="2737340"/>
            <a:ext cx="849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15.2%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hteck 8">
            <a:extLst>
              <a:ext uri="{FF2B5EF4-FFF2-40B4-BE49-F238E27FC236}">
                <a16:creationId xmlns:a16="http://schemas.microsoft.com/office/drawing/2014/main" id="{BE76F209-747A-4284-5356-92998C17A3BE}"/>
              </a:ext>
            </a:extLst>
          </p:cNvPr>
          <p:cNvSpPr/>
          <p:nvPr/>
        </p:nvSpPr>
        <p:spPr>
          <a:xfrm rot="18821610">
            <a:off x="3998778" y="5895586"/>
            <a:ext cx="447992" cy="2785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52CBA-9732-A134-1B9E-5B724078B5E9}"/>
              </a:ext>
            </a:extLst>
          </p:cNvPr>
          <p:cNvSpPr/>
          <p:nvPr/>
        </p:nvSpPr>
        <p:spPr bwMode="auto">
          <a:xfrm>
            <a:off x="4210187" y="2737340"/>
            <a:ext cx="268015" cy="28994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547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EAF289C-8BD1-A09C-E1BE-B9C6A3FC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CE8CE045-8A9B-9658-7D2E-72B0B04D9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Numeracy and </a:t>
            </a:r>
            <a:br>
              <a:rPr lang="en-US" altLang="de-DE" dirty="0"/>
            </a:br>
            <a:r>
              <a:rPr lang="en-US" altLang="de-DE" dirty="0"/>
              <a:t>Literacy Skills across Countries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8E4594-502F-FA9C-CCD5-EC50874B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17" y="1088571"/>
            <a:ext cx="8314766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8298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F06441-5A1F-D735-993E-53E52812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E70B333C-CF30-8A35-9FD0-D69352678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Cognitive Skills by Sociodemographic Subgroups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3F36C3-9F45-41AD-0C0C-2F507D2D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78" y="1117600"/>
            <a:ext cx="8288043" cy="5740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134A171-D2A5-A3B2-2EA8-EC9EAD6FA260}"/>
              </a:ext>
            </a:extLst>
          </p:cNvPr>
          <p:cNvSpPr/>
          <p:nvPr/>
        </p:nvSpPr>
        <p:spPr bwMode="auto">
          <a:xfrm rot="1781331">
            <a:off x="7243311" y="1407822"/>
            <a:ext cx="1841627" cy="15047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59089C-8A92-87D1-D01F-17D4FCF9FC79}"/>
              </a:ext>
            </a:extLst>
          </p:cNvPr>
          <p:cNvSpPr/>
          <p:nvPr/>
        </p:nvSpPr>
        <p:spPr bwMode="auto">
          <a:xfrm rot="1781331">
            <a:off x="1283888" y="1152320"/>
            <a:ext cx="1539349" cy="18748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D3FF2F-FD8B-7876-1884-BB72351CA9C1}"/>
              </a:ext>
            </a:extLst>
          </p:cNvPr>
          <p:cNvSpPr/>
          <p:nvPr/>
        </p:nvSpPr>
        <p:spPr bwMode="auto">
          <a:xfrm rot="1781331">
            <a:off x="6247905" y="1380558"/>
            <a:ext cx="1901335" cy="15047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7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922FDF4-E15D-59A0-C92F-6F3BF10F8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6EAD8FC3-F236-7941-8968-9D3042888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Cognitive Skills: </a:t>
            </a:r>
            <a:br>
              <a:rPr lang="en-US" altLang="de-DE" dirty="0"/>
            </a:br>
            <a:r>
              <a:rPr lang="en-US" altLang="de-DE" dirty="0"/>
              <a:t>Accounting for Non-cognitive Skills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03C08-EDD0-85BC-0C5C-624260BFB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2" y="1397479"/>
            <a:ext cx="7091563" cy="51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389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74A5E-3E13-CD59-BBBD-8CB2D9ADA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0B576F79-7B47-F431-C64B-274301E274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36688"/>
            <a:ext cx="9144000" cy="503237"/>
          </a:xfrm>
        </p:spPr>
        <p:txBody>
          <a:bodyPr/>
          <a:lstStyle/>
          <a:p>
            <a:r>
              <a:rPr lang="en-US" altLang="de-DE" sz="3600" dirty="0"/>
              <a:t>II. The Dynamics </a:t>
            </a:r>
            <a:br>
              <a:rPr lang="en-US" altLang="de-DE" sz="3600" dirty="0"/>
            </a:br>
            <a:r>
              <a:rPr lang="en-US" altLang="de-DE" sz="3600" dirty="0"/>
              <a:t>of Returns to Skills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22332814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5ADAD8-6E51-EC70-F1ED-F4A705F08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2DDCFBC8-8E16-3814-ADAA-A208C0988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Cognitive Skills: </a:t>
            </a:r>
            <a:br>
              <a:rPr lang="en-US" altLang="de-DE" dirty="0"/>
            </a:br>
            <a:r>
              <a:rPr lang="en-US" altLang="de-DE" dirty="0"/>
              <a:t>2012 vs.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22569D-4AB8-2ED2-90BE-3D0E6C9BB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68" y="1059543"/>
            <a:ext cx="8274263" cy="57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544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AE89F58-B886-4F87-1DC7-EA122BFA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EC82DD7E-FE3C-3A4A-B936-B800B6F0F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Changes in Returns to Cognitive Skills, 2012-2023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0884B8-65C1-BD5B-19DB-671FAC7B1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8" y="1066800"/>
            <a:ext cx="8250183" cy="57912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5139095-B248-3F2F-1BED-6A6D9016CD0B}"/>
              </a:ext>
            </a:extLst>
          </p:cNvPr>
          <p:cNvSpPr/>
          <p:nvPr/>
        </p:nvSpPr>
        <p:spPr>
          <a:xfrm rot="18917222">
            <a:off x="6812045" y="5701869"/>
            <a:ext cx="748083" cy="2785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2A2B79-45BF-F86B-216F-91E48A590ABF}"/>
              </a:ext>
            </a:extLst>
          </p:cNvPr>
          <p:cNvSpPr/>
          <p:nvPr/>
        </p:nvSpPr>
        <p:spPr>
          <a:xfrm rot="16200000">
            <a:off x="6951364" y="3594548"/>
            <a:ext cx="828634" cy="2542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89302D-3A3E-403F-944A-31EE5131066C}"/>
              </a:ext>
            </a:extLst>
          </p:cNvPr>
          <p:cNvSpPr txBox="1"/>
          <p:nvPr/>
        </p:nvSpPr>
        <p:spPr>
          <a:xfrm>
            <a:off x="6431472" y="3061098"/>
            <a:ext cx="849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-3.6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14F5CC-706B-C6DD-D9A4-1536B94E9EC0}"/>
              </a:ext>
            </a:extLst>
          </p:cNvPr>
          <p:cNvSpPr txBox="1"/>
          <p:nvPr/>
        </p:nvSpPr>
        <p:spPr>
          <a:xfrm>
            <a:off x="7068286" y="3020741"/>
            <a:ext cx="849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+mj-lt"/>
              </a:rPr>
              <a:t>-5.3</a:t>
            </a:r>
          </a:p>
        </p:txBody>
      </p:sp>
    </p:spTree>
    <p:extLst>
      <p:ext uri="{BB962C8B-B14F-4D97-AF65-F5344CB8AC3E}">
        <p14:creationId xmlns:p14="http://schemas.microsoft.com/office/powerpoint/2010/main" val="2886932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39AE54-7F47-1310-E5A7-B3CF8CEB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A4875A4F-45F1-0991-6493-E0C8C38F8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Motivation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3653F-B3BF-288B-949A-3E5F845F31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81501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Varied discussion of impact of globalization and technology</a:t>
            </a:r>
          </a:p>
          <a:p>
            <a:pPr>
              <a:spcBef>
                <a:spcPts val="1200"/>
              </a:spcBef>
            </a:pPr>
            <a:r>
              <a:rPr lang="en-US" altLang="en-US" sz="2000" dirty="0"/>
              <a:t>Different focuses: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/>
              <a:t>Labor market dynamics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/>
              <a:t>International trade theory</a:t>
            </a:r>
          </a:p>
          <a:p>
            <a:pPr>
              <a:spcBef>
                <a:spcPts val="1200"/>
              </a:spcBef>
            </a:pPr>
            <a:r>
              <a:rPr lang="en-US" altLang="en-US" sz="2000" dirty="0"/>
              <a:t>Prior analysis suffers from both measurement and sampling issues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/>
              <a:t>Difficulty of assessing comparably skilled workers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/>
              <a:t>Limited longitudinal data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/>
              <a:t>Restricted international analysis</a:t>
            </a:r>
          </a:p>
          <a:p>
            <a:pPr marL="354012" lvl="1" indent="0">
              <a:spcBef>
                <a:spcPts val="300"/>
              </a:spcBef>
              <a:buNone/>
            </a:pPr>
            <a:r>
              <a:rPr lang="en-US" altLang="de-DE" sz="1800" dirty="0"/>
              <a:t> </a:t>
            </a:r>
          </a:p>
          <a:p>
            <a:pPr>
              <a:spcBef>
                <a:spcPts val="1200"/>
              </a:spcBef>
            </a:pPr>
            <a:r>
              <a:rPr lang="en-US" altLang="de-DE" sz="2000" dirty="0"/>
              <a:t>What we do</a:t>
            </a:r>
            <a:endParaRPr lang="en-US" altLang="en-US" sz="2000" dirty="0"/>
          </a:p>
          <a:p>
            <a:pPr marL="804863" lvl="1" indent="-452438">
              <a:spcBef>
                <a:spcPts val="300"/>
              </a:spcBef>
              <a:buFont typeface="+mj-lt"/>
              <a:buAutoNum type="romanUcPeriod"/>
            </a:pPr>
            <a:r>
              <a:rPr lang="en-US" altLang="de-DE" sz="1800" dirty="0"/>
              <a:t>E</a:t>
            </a:r>
            <a:r>
              <a:rPr lang="en-US" sz="1800" dirty="0"/>
              <a:t>stimate returns to skills across countries </a:t>
            </a:r>
            <a:endParaRPr lang="en-US" altLang="de-DE" sz="1800" dirty="0"/>
          </a:p>
          <a:p>
            <a:pPr marL="804863" lvl="1" indent="-452438">
              <a:spcBef>
                <a:spcPts val="500"/>
              </a:spcBef>
              <a:buFont typeface="+mj-lt"/>
              <a:buAutoNum type="romanUcPeriod"/>
            </a:pPr>
            <a:r>
              <a:rPr lang="en-US" altLang="de-DE" sz="1800" dirty="0"/>
              <a:t>Consider dynamics of returns to skills</a:t>
            </a:r>
          </a:p>
          <a:p>
            <a:pPr marL="719138" lvl="1" indent="-366713">
              <a:spcBef>
                <a:spcPts val="500"/>
              </a:spcBef>
              <a:buFont typeface="+mj-lt"/>
              <a:buAutoNum type="romanUcPeriod"/>
              <a:tabLst>
                <a:tab pos="804863" algn="l"/>
              </a:tabLst>
            </a:pPr>
            <a:r>
              <a:rPr lang="en-US" altLang="de-DE" sz="1800" dirty="0"/>
              <a:t>	Describe f</a:t>
            </a:r>
            <a:r>
              <a:rPr lang="en-US" sz="1800" dirty="0"/>
              <a:t>actors behind cross-country differences</a:t>
            </a:r>
            <a:endParaRPr lang="en-US" altLang="de-DE" sz="1800" dirty="0"/>
          </a:p>
        </p:txBody>
      </p:sp>
    </p:spTree>
    <p:extLst>
      <p:ext uri="{BB962C8B-B14F-4D97-AF65-F5344CB8AC3E}">
        <p14:creationId xmlns:p14="http://schemas.microsoft.com/office/powerpoint/2010/main" val="1510836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D8DE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801535-CB75-836C-EEB1-6745686CA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ED03D7C-BC01-A6E1-8422-265FAB3FF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Changes in Returns to Cognitive Skills: Controlling for Volunteering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B321D-B78E-BAB0-6AED-29B781D0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0" y="1095829"/>
            <a:ext cx="8061680" cy="57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069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977771-6279-5B45-70D6-A04C5312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9268D7D2-B826-2FE3-6242-F2DCA45C6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Standard Deviation in Cognitive Skills, 2012 and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6742C8-EC4D-DDFF-0BE5-6B03E1BB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6" y="1132114"/>
            <a:ext cx="8104988" cy="5725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E0FB22-E1DB-A9A0-8026-1812FC79ED60}"/>
              </a:ext>
            </a:extLst>
          </p:cNvPr>
          <p:cNvSpPr/>
          <p:nvPr/>
        </p:nvSpPr>
        <p:spPr bwMode="auto">
          <a:xfrm rot="2805634">
            <a:off x="1063376" y="4828466"/>
            <a:ext cx="269715" cy="13869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7966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DCA4A25-A14D-A4DC-8B06-22F832D94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DE1643BD-91E2-77AD-67B1-44122CE4A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Alternative Normalizations and Estimated Dynamics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4B2062-8E47-1064-F016-45EA44E7F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495"/>
            <a:ext cx="9144000" cy="57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916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223BFF-3993-CD1F-65C3-9E1C5DF76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B78C94AC-E7DC-8B30-F5C4-4527A485B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Alternative Normalizations and Estimated Dynamics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A0DFAA-B656-F903-0689-E9ABF2DD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495"/>
            <a:ext cx="9144000" cy="57805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59E3F3-3E37-B465-5294-C8EBBBF17E05}"/>
              </a:ext>
            </a:extLst>
          </p:cNvPr>
          <p:cNvCxnSpPr/>
          <p:nvPr/>
        </p:nvCxnSpPr>
        <p:spPr bwMode="auto">
          <a:xfrm>
            <a:off x="4058883" y="2276132"/>
            <a:ext cx="3947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49EEC-1AC3-55ED-E481-522C1FBEA6A5}"/>
              </a:ext>
            </a:extLst>
          </p:cNvPr>
          <p:cNvCxnSpPr/>
          <p:nvPr/>
        </p:nvCxnSpPr>
        <p:spPr bwMode="auto">
          <a:xfrm>
            <a:off x="4058882" y="4908596"/>
            <a:ext cx="3947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7E5756-A6F0-4379-7737-994E525FB9E0}"/>
              </a:ext>
            </a:extLst>
          </p:cNvPr>
          <p:cNvCxnSpPr/>
          <p:nvPr/>
        </p:nvCxnSpPr>
        <p:spPr bwMode="auto">
          <a:xfrm>
            <a:off x="4058882" y="5560956"/>
            <a:ext cx="3947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C0CF40-A29A-25E8-2E2F-279BF14FCBFD}"/>
              </a:ext>
            </a:extLst>
          </p:cNvPr>
          <p:cNvCxnSpPr/>
          <p:nvPr/>
        </p:nvCxnSpPr>
        <p:spPr bwMode="auto">
          <a:xfrm>
            <a:off x="8178069" y="2276132"/>
            <a:ext cx="3947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8ABDFC-668F-0879-AC15-2514974D113B}"/>
              </a:ext>
            </a:extLst>
          </p:cNvPr>
          <p:cNvCxnSpPr/>
          <p:nvPr/>
        </p:nvCxnSpPr>
        <p:spPr bwMode="auto">
          <a:xfrm>
            <a:off x="8178068" y="3599490"/>
            <a:ext cx="3947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FACAC2-A9DA-C99D-E7E3-F9B7D6315248}"/>
              </a:ext>
            </a:extLst>
          </p:cNvPr>
          <p:cNvCxnSpPr/>
          <p:nvPr/>
        </p:nvCxnSpPr>
        <p:spPr bwMode="auto">
          <a:xfrm>
            <a:off x="8178068" y="4258428"/>
            <a:ext cx="3947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4FB709-0614-D87C-9740-ED3688D10A6C}"/>
              </a:ext>
            </a:extLst>
          </p:cNvPr>
          <p:cNvCxnSpPr/>
          <p:nvPr/>
        </p:nvCxnSpPr>
        <p:spPr bwMode="auto">
          <a:xfrm>
            <a:off x="8178068" y="4746327"/>
            <a:ext cx="39470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41960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B53E-CCE2-B559-7233-D2BE3070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429363D5-2F0C-952F-0778-7BA52D5D82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36688"/>
            <a:ext cx="9144000" cy="503237"/>
          </a:xfrm>
        </p:spPr>
        <p:txBody>
          <a:bodyPr/>
          <a:lstStyle/>
          <a:p>
            <a:r>
              <a:rPr lang="en-US" altLang="de-DE" sz="3600" dirty="0"/>
              <a:t>III. Factor Price Equalization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56713054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6CA6DF-04D6-C24A-48F3-2E2381A6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5B2DAB6-DA00-7431-9D56-393B2D546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Factor Price Equalization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5A2C5A-4DF3-59C9-9543-A09FD9F3F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815012"/>
          </a:xfrm>
        </p:spPr>
        <p:txBody>
          <a:bodyPr/>
          <a:lstStyle/>
          <a:p>
            <a:pPr marL="355600" indent="-355600">
              <a:spcBef>
                <a:spcPts val="1200"/>
              </a:spcBef>
            </a:pPr>
            <a:endParaRPr lang="en-US" altLang="de-DE" sz="2000" dirty="0"/>
          </a:p>
          <a:p>
            <a:pPr marL="355600" indent="-355600">
              <a:spcBef>
                <a:spcPts val="1200"/>
              </a:spcBef>
            </a:pPr>
            <a:r>
              <a:rPr lang="en-US" altLang="de-DE" sz="2000" dirty="0"/>
              <a:t>Considerable older testing literature</a:t>
            </a:r>
          </a:p>
          <a:p>
            <a:pPr marL="623887" lvl="1" indent="-355600">
              <a:spcBef>
                <a:spcPts val="1200"/>
              </a:spcBef>
            </a:pPr>
            <a:r>
              <a:rPr lang="en-US" altLang="de-DE" sz="1600" dirty="0"/>
              <a:t>Limited support</a:t>
            </a:r>
          </a:p>
          <a:p>
            <a:pPr marL="623887" lvl="1" indent="-355600">
              <a:spcBef>
                <a:spcPts val="1200"/>
              </a:spcBef>
            </a:pPr>
            <a:endParaRPr lang="en-US" altLang="de-DE" sz="1600" dirty="0"/>
          </a:p>
          <a:p>
            <a:pPr marL="355600" indent="-355600">
              <a:spcBef>
                <a:spcPts val="1200"/>
              </a:spcBef>
            </a:pPr>
            <a:r>
              <a:rPr lang="en-US" altLang="de-DE" sz="2000" dirty="0"/>
              <a:t>Three reasons to reconsider evidence: </a:t>
            </a:r>
          </a:p>
          <a:p>
            <a:pPr marL="623887" lvl="1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1600" dirty="0"/>
              <a:t>Substantial increase in global trade</a:t>
            </a:r>
          </a:p>
          <a:p>
            <a:pPr marL="623887" lvl="1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1600" dirty="0"/>
              <a:t>Shift toward information-based exchanges </a:t>
            </a:r>
          </a:p>
          <a:p>
            <a:pPr lvl="2">
              <a:spcBef>
                <a:spcPts val="1200"/>
              </a:spcBef>
            </a:pPr>
            <a:r>
              <a:rPr lang="en-US" altLang="de-DE" sz="1400" dirty="0"/>
              <a:t>Prior emphasis on manufacturing</a:t>
            </a:r>
          </a:p>
          <a:p>
            <a:pPr marL="623887" lvl="1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1600" dirty="0"/>
              <a:t>Crude measures of labor skills and wage differences </a:t>
            </a:r>
          </a:p>
          <a:p>
            <a:pPr marL="804863" lvl="2">
              <a:spcBef>
                <a:spcPts val="600"/>
              </a:spcBef>
            </a:pPr>
            <a:r>
              <a:rPr lang="en-US" altLang="de-DE" sz="1400" dirty="0"/>
              <a:t>Current recognition of human capital</a:t>
            </a:r>
          </a:p>
        </p:txBody>
      </p:sp>
    </p:spTree>
    <p:extLst>
      <p:ext uri="{BB962C8B-B14F-4D97-AF65-F5344CB8AC3E}">
        <p14:creationId xmlns:p14="http://schemas.microsoft.com/office/powerpoint/2010/main" val="3682129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5545F0-7A8A-66BF-C367-7F5EF1FE0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F97CDABD-0DD2-229F-282E-8BE5750B3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Convergence in Returns to </a:t>
            </a:r>
            <a:br>
              <a:rPr lang="en-US" altLang="de-DE" dirty="0"/>
            </a:br>
            <a:r>
              <a:rPr lang="en-US" altLang="de-DE" dirty="0"/>
              <a:t>Cognitive Skills across Countries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B8AD8C-33C8-091A-ACDB-25C24A50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1" y="1081314"/>
            <a:ext cx="8259058" cy="57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335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6796B9-8104-F1EE-AE6E-001AEC5E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4E59C71D-6B04-41F0-CF18-61DC998AD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429" y="0"/>
            <a:ext cx="7692571" cy="941388"/>
          </a:xfrm>
        </p:spPr>
        <p:txBody>
          <a:bodyPr/>
          <a:lstStyle/>
          <a:p>
            <a:r>
              <a:rPr lang="en-US" altLang="de-DE" sz="2300" dirty="0"/>
              <a:t>Differences in Convergence by Other Country Characteristics</a:t>
            </a:r>
            <a:endParaRPr lang="en-US" altLang="en-US" sz="23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0B9B33-0C4A-CC83-4889-BD75612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558"/>
            <a:ext cx="9144000" cy="374888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1BA7E3D-AE9D-30FC-E85A-48DF070DEC2E}"/>
              </a:ext>
            </a:extLst>
          </p:cNvPr>
          <p:cNvSpPr/>
          <p:nvPr/>
        </p:nvSpPr>
        <p:spPr>
          <a:xfrm>
            <a:off x="29027" y="1798864"/>
            <a:ext cx="2634343" cy="363765"/>
          </a:xfrm>
          <a:prstGeom prst="rect">
            <a:avLst/>
          </a:prstGeom>
          <a:noFill/>
          <a:ln w="444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6B70945-3BA3-D740-07B0-E6B553476C1A}"/>
              </a:ext>
            </a:extLst>
          </p:cNvPr>
          <p:cNvSpPr/>
          <p:nvPr/>
        </p:nvSpPr>
        <p:spPr>
          <a:xfrm>
            <a:off x="29027" y="1798864"/>
            <a:ext cx="9085946" cy="306000"/>
          </a:xfrm>
          <a:prstGeom prst="rect">
            <a:avLst/>
          </a:prstGeom>
          <a:noFill/>
          <a:ln w="444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FCEB79-280C-4699-CE55-2A89A0243D7B}"/>
              </a:ext>
            </a:extLst>
          </p:cNvPr>
          <p:cNvSpPr/>
          <p:nvPr/>
        </p:nvSpPr>
        <p:spPr>
          <a:xfrm>
            <a:off x="29028" y="2111744"/>
            <a:ext cx="2024744" cy="2794085"/>
          </a:xfrm>
          <a:prstGeom prst="rect">
            <a:avLst/>
          </a:prstGeom>
          <a:noFill/>
          <a:ln w="444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7912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A6F38EF-7380-130C-C48A-74E229F7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5777D484-413D-8373-E1A2-A10C24F12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Speed of Convergence: Labor Freedom and Trade Openness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FCF6D7-C1D8-62C6-E0EB-AAE16F3D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3" y="1064498"/>
            <a:ext cx="8939294" cy="579350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342BE10-CE29-8AE6-DF8C-1E08BBB2726C}"/>
              </a:ext>
            </a:extLst>
          </p:cNvPr>
          <p:cNvSpPr/>
          <p:nvPr/>
        </p:nvSpPr>
        <p:spPr>
          <a:xfrm>
            <a:off x="58055" y="1791608"/>
            <a:ext cx="4259944" cy="349250"/>
          </a:xfrm>
          <a:prstGeom prst="rect">
            <a:avLst/>
          </a:prstGeom>
          <a:noFill/>
          <a:ln w="444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278FE8D-21AB-401F-04A1-E932BE4A19D8}"/>
              </a:ext>
            </a:extLst>
          </p:cNvPr>
          <p:cNvSpPr/>
          <p:nvPr/>
        </p:nvSpPr>
        <p:spPr>
          <a:xfrm>
            <a:off x="58054" y="2671571"/>
            <a:ext cx="8939294" cy="659457"/>
          </a:xfrm>
          <a:prstGeom prst="rect">
            <a:avLst/>
          </a:prstGeom>
          <a:noFill/>
          <a:ln w="444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4E3003D-8564-10F5-5D9C-C478B8AB8DF7}"/>
              </a:ext>
            </a:extLst>
          </p:cNvPr>
          <p:cNvSpPr/>
          <p:nvPr/>
        </p:nvSpPr>
        <p:spPr>
          <a:xfrm>
            <a:off x="58055" y="4933950"/>
            <a:ext cx="5421088" cy="349250"/>
          </a:xfrm>
          <a:prstGeom prst="rect">
            <a:avLst/>
          </a:prstGeom>
          <a:noFill/>
          <a:ln w="444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B6B51F-D253-16D6-3FDD-DB95140E091E}"/>
              </a:ext>
            </a:extLst>
          </p:cNvPr>
          <p:cNvSpPr/>
          <p:nvPr/>
        </p:nvSpPr>
        <p:spPr>
          <a:xfrm>
            <a:off x="50796" y="5517697"/>
            <a:ext cx="7910286" cy="349250"/>
          </a:xfrm>
          <a:prstGeom prst="rect">
            <a:avLst/>
          </a:prstGeom>
          <a:noFill/>
          <a:ln w="444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0FAE07-DF51-C5F6-2A0B-FEAD613C1C2A}"/>
              </a:ext>
            </a:extLst>
          </p:cNvPr>
          <p:cNvSpPr/>
          <p:nvPr/>
        </p:nvSpPr>
        <p:spPr bwMode="auto">
          <a:xfrm>
            <a:off x="1907740" y="1037095"/>
            <a:ext cx="486803" cy="39981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BAB772-64A3-E646-8767-ED3529768528}"/>
              </a:ext>
            </a:extLst>
          </p:cNvPr>
          <p:cNvSpPr/>
          <p:nvPr/>
        </p:nvSpPr>
        <p:spPr bwMode="auto">
          <a:xfrm>
            <a:off x="1907741" y="3868581"/>
            <a:ext cx="632624" cy="39981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45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4A0D57-C818-68C3-0E6A-E2BCACD29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5E7858EE-E19B-71FC-F826-20B3F30DE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Robustness of the </a:t>
            </a:r>
            <a:br>
              <a:rPr lang="en-US" altLang="de-DE" dirty="0"/>
            </a:br>
            <a:r>
              <a:rPr lang="en-US" altLang="de-DE" dirty="0"/>
              <a:t>Convergence Result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BF0451-C473-2773-626F-1C77A48EE4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815012"/>
          </a:xfrm>
        </p:spPr>
        <p:txBody>
          <a:bodyPr/>
          <a:lstStyle/>
          <a:p>
            <a:pPr marL="355600" indent="-355600">
              <a:spcBef>
                <a:spcPts val="1200"/>
              </a:spcBef>
            </a:pPr>
            <a:r>
              <a:rPr lang="en-US" altLang="de-DE" sz="2000" dirty="0"/>
              <a:t>Could be generated by: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b="1" dirty="0"/>
              <a:t>Measurement error </a:t>
            </a:r>
            <a:r>
              <a:rPr lang="en-US" altLang="de-DE" sz="1800" dirty="0"/>
              <a:t>in country-specific return estimates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b="1" dirty="0"/>
              <a:t>Shifts in composition</a:t>
            </a:r>
            <a:r>
              <a:rPr lang="en-US" altLang="de-DE" sz="1800" dirty="0"/>
              <a:t> of estimation sample between the cycles </a:t>
            </a:r>
          </a:p>
          <a:p>
            <a:pPr marL="355600" indent="-355600">
              <a:spcBef>
                <a:spcPts val="1200"/>
              </a:spcBef>
            </a:pPr>
            <a:r>
              <a:rPr lang="en-US" altLang="de-DE" sz="2000" dirty="0"/>
              <a:t>Three complementary checks show robustness: </a:t>
            </a:r>
          </a:p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2000" dirty="0"/>
              <a:t>Adjustment for reversion to the mean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dirty="0"/>
              <a:t>Bias-corrected convergence slope is -0.482 (baseline -0.519)</a:t>
            </a:r>
          </a:p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2000" dirty="0"/>
              <a:t>Restricting to stable subsample: native-born men</a:t>
            </a:r>
          </a:p>
        </p:txBody>
      </p:sp>
    </p:spTree>
    <p:extLst>
      <p:ext uri="{BB962C8B-B14F-4D97-AF65-F5344CB8AC3E}">
        <p14:creationId xmlns:p14="http://schemas.microsoft.com/office/powerpoint/2010/main" val="4004106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CEAA-646E-6BCF-DBE6-2B6080D6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780C-8B11-AB65-B90A-FC4541E0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4863" lvl="2">
              <a:spcBef>
                <a:spcPts val="200"/>
              </a:spcBef>
            </a:pPr>
            <a:endParaRPr lang="en-US" altLang="de-DE" sz="2000" dirty="0"/>
          </a:p>
          <a:p>
            <a:pPr marL="622300" lvl="2" indent="0">
              <a:spcBef>
                <a:spcPts val="200"/>
              </a:spcBef>
              <a:buNone/>
            </a:pPr>
            <a:r>
              <a:rPr lang="en-US" sz="2000" dirty="0"/>
              <a:t>Directly address prior measurement and sampling issues</a:t>
            </a:r>
          </a:p>
          <a:p>
            <a:pPr marL="1147762" lvl="3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Exploit consistent international skill measurement over time</a:t>
            </a:r>
          </a:p>
          <a:p>
            <a:pPr marL="1147762" lvl="3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Prior international comparisons all cross-sectional </a:t>
            </a:r>
          </a:p>
          <a:p>
            <a:pPr marL="1319212" lvl="4" indent="-3429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dirty="0"/>
              <a:t>Precludes analysis of dynamics</a:t>
            </a:r>
          </a:p>
          <a:p>
            <a:pPr marL="1147762" lvl="3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Prior dynamic comparisons all single-country</a:t>
            </a:r>
          </a:p>
          <a:p>
            <a:pPr marL="1319212" lvl="4" indent="-3429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dirty="0"/>
              <a:t>Misses heterogeneity and general equilibrium effects</a:t>
            </a:r>
          </a:p>
          <a:p>
            <a:pPr marL="804863" lvl="2">
              <a:spcBef>
                <a:spcPts val="200"/>
              </a:spcBef>
            </a:pPr>
            <a:endParaRPr lang="en-US" altLang="de-DE" sz="2000" dirty="0"/>
          </a:p>
          <a:p>
            <a:pPr marL="804863" lvl="2">
              <a:spcBef>
                <a:spcPts val="200"/>
              </a:spcBef>
            </a:pPr>
            <a:endParaRPr lang="en-US" dirty="0"/>
          </a:p>
          <a:p>
            <a:pPr marL="987425" lvl="3">
              <a:spcBef>
                <a:spcPts val="2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6726B60-8BC3-27A2-466C-3146D4538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62AF515B-A234-8508-8D86-5CCA7A54E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429" y="0"/>
            <a:ext cx="7692571" cy="941388"/>
          </a:xfrm>
        </p:spPr>
        <p:txBody>
          <a:bodyPr/>
          <a:lstStyle/>
          <a:p>
            <a:r>
              <a:rPr lang="en-US" altLang="de-DE" sz="2700" dirty="0"/>
              <a:t>Convergence in Returns to Cognitive Skills: Sample of Native Males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97DAE7-7197-B6C4-7A1E-6F1E208EB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1" y="1081314"/>
            <a:ext cx="8145297" cy="56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1821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4B00686-4165-DAAF-96AE-17D5A539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89068454-52A2-89D7-CFD7-C53788693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Robustness of the </a:t>
            </a:r>
            <a:br>
              <a:rPr lang="en-US" altLang="de-DE" dirty="0"/>
            </a:br>
            <a:r>
              <a:rPr lang="en-US" altLang="de-DE" dirty="0"/>
              <a:t>Convergence Result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E2412-C477-2BC4-CB2E-63B78A908B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815012"/>
          </a:xfrm>
        </p:spPr>
        <p:txBody>
          <a:bodyPr/>
          <a:lstStyle/>
          <a:p>
            <a:pPr marL="355600" indent="-355600">
              <a:spcBef>
                <a:spcPts val="1200"/>
              </a:spcBef>
            </a:pPr>
            <a:r>
              <a:rPr lang="en-US" altLang="de-DE" sz="2000" dirty="0">
                <a:solidFill>
                  <a:srgbClr val="0099CC"/>
                </a:solidFill>
              </a:rPr>
              <a:t>Could be generated by: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b="1" dirty="0">
                <a:solidFill>
                  <a:srgbClr val="0099CC"/>
                </a:solidFill>
              </a:rPr>
              <a:t>Measurement error </a:t>
            </a:r>
            <a:r>
              <a:rPr lang="en-US" altLang="de-DE" sz="1800" dirty="0">
                <a:solidFill>
                  <a:srgbClr val="0099CC"/>
                </a:solidFill>
              </a:rPr>
              <a:t>in country-specific return estimates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b="1" dirty="0">
                <a:solidFill>
                  <a:srgbClr val="0099CC"/>
                </a:solidFill>
              </a:rPr>
              <a:t>Shifts in composition</a:t>
            </a:r>
            <a:r>
              <a:rPr lang="en-US" altLang="de-DE" sz="1800" dirty="0">
                <a:solidFill>
                  <a:srgbClr val="0099CC"/>
                </a:solidFill>
              </a:rPr>
              <a:t> of estimation sample between the cycles </a:t>
            </a:r>
          </a:p>
          <a:p>
            <a:pPr marL="355600" indent="-355600">
              <a:spcBef>
                <a:spcPts val="1200"/>
              </a:spcBef>
            </a:pPr>
            <a:r>
              <a:rPr lang="en-US" altLang="de-DE" sz="2000" dirty="0"/>
              <a:t>Three complementary checks show robustness: </a:t>
            </a:r>
          </a:p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2000" dirty="0">
                <a:solidFill>
                  <a:srgbClr val="0099CC"/>
                </a:solidFill>
              </a:rPr>
              <a:t>Adjustment for reversion to the mean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dirty="0">
                <a:solidFill>
                  <a:srgbClr val="0099CC"/>
                </a:solidFill>
              </a:rPr>
              <a:t>Bias-corrected convergence slope is -0.482 (baseline -0.519)</a:t>
            </a:r>
          </a:p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2000" dirty="0">
                <a:solidFill>
                  <a:srgbClr val="0099CC"/>
                </a:solidFill>
              </a:rPr>
              <a:t>Restricting to stable subsample: native-born men</a:t>
            </a:r>
          </a:p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altLang="de-DE" sz="2000" dirty="0"/>
              <a:t>Reweighting</a:t>
            </a:r>
            <a:r>
              <a:rPr lang="en-US" altLang="de-DE" sz="2000" b="1" dirty="0"/>
              <a:t> </a:t>
            </a:r>
            <a:r>
              <a:rPr lang="en-US" altLang="de-DE" sz="2000" dirty="0"/>
              <a:t>Cycle 2 to Cycle 1 composition</a:t>
            </a:r>
          </a:p>
        </p:txBody>
      </p:sp>
    </p:spTree>
    <p:extLst>
      <p:ext uri="{BB962C8B-B14F-4D97-AF65-F5344CB8AC3E}">
        <p14:creationId xmlns:p14="http://schemas.microsoft.com/office/powerpoint/2010/main" val="42535667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57D9AC-F575-60C9-FEC7-BEF4EE72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6280B325-F478-9995-1D7F-8FFE70C2C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429" y="0"/>
            <a:ext cx="7692571" cy="941388"/>
          </a:xfrm>
        </p:spPr>
        <p:txBody>
          <a:bodyPr/>
          <a:lstStyle/>
          <a:p>
            <a:r>
              <a:rPr lang="en-US" altLang="de-DE" sz="2700" dirty="0"/>
              <a:t>Convergence in Returns to Cognitive Skills: Sociodemographic Reweighting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647126-47B3-E550-0928-17828FD30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64" y="1124857"/>
            <a:ext cx="8129072" cy="56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843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98AD6-CE90-3921-627E-82BAAEBBF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CF54A9B8-0BD8-8BA2-0578-B6544BD209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36688"/>
            <a:ext cx="9144000" cy="503237"/>
          </a:xfrm>
        </p:spPr>
        <p:txBody>
          <a:bodyPr/>
          <a:lstStyle/>
          <a:p>
            <a:r>
              <a:rPr lang="en-US" altLang="de-DE" sz="3600" dirty="0"/>
              <a:t>Conclusions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390655819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4E4B03F-6CF2-B939-A397-9F2444C4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94844F94-198A-268B-148F-4E796B516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The Evolution of Returns to </a:t>
            </a:r>
            <a:br>
              <a:rPr lang="en-US" altLang="de-DE" dirty="0"/>
            </a:br>
            <a:r>
              <a:rPr lang="en-US" altLang="de-DE" dirty="0"/>
              <a:t>Cognitive Skills across Countries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3DE5AE-3869-9542-4993-7734A8412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81501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b="1" dirty="0"/>
              <a:t>Five insights </a:t>
            </a:r>
            <a:r>
              <a:rPr lang="en-US" sz="2000" dirty="0"/>
              <a:t>into labor-market returns to skills: </a:t>
            </a:r>
          </a:p>
          <a:p>
            <a:pPr marL="355600" indent="-355600">
              <a:spcBef>
                <a:spcPts val="1000"/>
              </a:spcBef>
              <a:buFont typeface="+mj-lt"/>
              <a:buAutoNum type="arabicPeriod"/>
            </a:pPr>
            <a:r>
              <a:rPr lang="en-US" sz="2000" b="1" dirty="0"/>
              <a:t>Large returns to cognitive skills</a:t>
            </a:r>
            <a:endParaRPr lang="en-US" altLang="en-US" sz="2000" dirty="0"/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16.7% per SD in numeracy skills </a:t>
            </a:r>
          </a:p>
          <a:p>
            <a:pPr marL="355600" indent="-355600">
              <a:spcBef>
                <a:spcPts val="1000"/>
              </a:spcBef>
              <a:buFont typeface="+mj-lt"/>
              <a:buAutoNum type="arabicPeriod"/>
            </a:pPr>
            <a:r>
              <a:rPr lang="en-US" altLang="de-DE" sz="2000" dirty="0"/>
              <a:t>Estimates hardly affected by </a:t>
            </a:r>
            <a:r>
              <a:rPr lang="en-US" altLang="de-DE" sz="2000" b="1" dirty="0"/>
              <a:t>non-cognitive skills</a:t>
            </a:r>
            <a:endParaRPr lang="en-US" altLang="de-DE" sz="2000" dirty="0"/>
          </a:p>
          <a:p>
            <a:pPr marL="355600" indent="-355600">
              <a:spcBef>
                <a:spcPts val="1000"/>
              </a:spcBef>
              <a:buFont typeface="+mj-lt"/>
              <a:buAutoNum type="arabicPeriod"/>
            </a:pPr>
            <a:r>
              <a:rPr lang="en-US" altLang="de-DE" sz="2000" dirty="0"/>
              <a:t>Slightly </a:t>
            </a:r>
            <a:r>
              <a:rPr lang="en-US" altLang="de-DE" sz="2000" b="1" dirty="0"/>
              <a:t>decreased returns</a:t>
            </a:r>
            <a:r>
              <a:rPr lang="en-US" altLang="de-DE" sz="2000" dirty="0"/>
              <a:t> to skills with substantial </a:t>
            </a:r>
            <a:r>
              <a:rPr lang="en-US" altLang="de-DE" sz="2000" b="1" dirty="0"/>
              <a:t>heterogeneity</a:t>
            </a:r>
            <a:endParaRPr lang="en-US" altLang="en-US" sz="2000" b="1" dirty="0"/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Decline from 20.3% in 2012, but ⅓ with increased returns</a:t>
            </a:r>
            <a:endParaRPr lang="en-US" altLang="de-DE" sz="1800" dirty="0"/>
          </a:p>
          <a:p>
            <a:pPr marL="355600" indent="-355600">
              <a:spcBef>
                <a:spcPts val="1000"/>
              </a:spcBef>
              <a:buFont typeface="+mj-lt"/>
              <a:buAutoNum type="arabicPeriod"/>
            </a:pPr>
            <a:r>
              <a:rPr lang="en-US" altLang="de-DE" sz="2000" dirty="0"/>
              <a:t>Strong tendency toward </a:t>
            </a:r>
            <a:r>
              <a:rPr lang="en-US" altLang="de-DE" sz="2000" b="1" dirty="0"/>
              <a:t>factor price equalization</a:t>
            </a:r>
            <a:endParaRPr lang="en-US" altLang="en-US" sz="2000" b="1" dirty="0"/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1pp higher initial returns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0.5pp reduction</a:t>
            </a:r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Accounts for &gt;½ of variation</a:t>
            </a:r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Other factors including technological change do not contribute</a:t>
            </a:r>
            <a:endParaRPr lang="en-US" altLang="de-DE" sz="1800" dirty="0"/>
          </a:p>
          <a:p>
            <a:pPr>
              <a:spcBef>
                <a:spcPts val="10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en-US" altLang="de-DE" sz="2000" spc="-10" dirty="0"/>
              <a:t>	</a:t>
            </a:r>
            <a:r>
              <a:rPr lang="en-US" altLang="de-DE" sz="2000" b="1" spc="-10" dirty="0"/>
              <a:t>Speed of convergence </a:t>
            </a:r>
            <a:r>
              <a:rPr lang="en-US" altLang="de-DE" sz="2000" spc="-10" dirty="0"/>
              <a:t>in skill returns is faster </a:t>
            </a:r>
            <a:r>
              <a:rPr lang="en-US" altLang="de-DE" sz="2000" dirty="0"/>
              <a:t>with 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en-US" altLang="de-DE" sz="1600" dirty="0"/>
              <a:t>Larger openness to (intangible) trade </a:t>
            </a:r>
          </a:p>
          <a:p>
            <a:pPr lvl="1">
              <a:spcBef>
                <a:spcPts val="10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en-US" altLang="de-DE" sz="1600" dirty="0"/>
              <a:t>More flexible</a:t>
            </a:r>
            <a:r>
              <a:rPr lang="en-US" altLang="de-DE" sz="1600" b="1" dirty="0"/>
              <a:t> </a:t>
            </a:r>
            <a:r>
              <a:rPr lang="en-US" altLang="de-DE" sz="1600" dirty="0"/>
              <a:t>labor markets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683543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7">
            <a:extLst>
              <a:ext uri="{FF2B5EF4-FFF2-40B4-BE49-F238E27FC236}">
                <a16:creationId xmlns:a16="http://schemas.microsoft.com/office/drawing/2014/main" id="{359AEB2E-E2A8-1E46-3451-07D74ECF62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930525"/>
            <a:ext cx="9144000" cy="498475"/>
          </a:xfrm>
        </p:spPr>
        <p:txBody>
          <a:bodyPr/>
          <a:lstStyle/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de-DE" altLang="en-US" sz="2000" b="0" dirty="0">
                <a:hlinkClick r:id="rId3"/>
              </a:rPr>
              <a:t>hanushek@stanford.edu</a:t>
            </a:r>
            <a:br>
              <a:rPr lang="de-DE" altLang="en-US" sz="2000" b="0" dirty="0"/>
            </a:br>
            <a:r>
              <a:rPr lang="de-DE" altLang="en-US" sz="2000" b="0" dirty="0">
                <a:hlinkClick r:id="rId4"/>
              </a:rPr>
              <a:t>https://hanushek.stanford.edu/</a:t>
            </a:r>
            <a:r>
              <a:rPr lang="de-DE" altLang="en-US" sz="2000" b="0" dirty="0"/>
              <a:t>	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6C317EFC-1A4A-900E-FC15-CC5096FC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2013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en-US" sz="4800" dirty="0"/>
              <a:t>Thank you!</a:t>
            </a:r>
            <a:endParaRPr lang="de-DE" altLang="en-US" sz="4800" kern="0" dirty="0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2096A2-B7E6-BA48-29D3-305D86CFF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A191A9F-63CC-C776-C26B-41F1FE938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Descriptive Statistics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761101-1C44-E3F9-59F4-A4299BF5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89" y="1095829"/>
            <a:ext cx="8528422" cy="57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186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7E063B-787E-F698-D0BB-31AAF2766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1A49B60B-1051-EE6D-7CAF-24BDACF16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Cognitive Skills </a:t>
            </a:r>
            <a:br>
              <a:rPr lang="en-US" altLang="de-DE" dirty="0"/>
            </a:br>
            <a:r>
              <a:rPr lang="en-US" altLang="de-DE" dirty="0"/>
              <a:t>around the World,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CD6F78-2298-A0B9-2183-061C7B94F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1967"/>
            <a:ext cx="9144000" cy="44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A46261-DC68-7928-2FC1-41571ACEE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ECD7D7D7-0515-A57E-D634-E3FB7034E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Literacy Skills </a:t>
            </a:r>
            <a:br>
              <a:rPr lang="en-US" altLang="de-DE" dirty="0"/>
            </a:br>
            <a:r>
              <a:rPr lang="en-US" altLang="de-DE" dirty="0"/>
              <a:t>around the World,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D719B9-BC1A-72FD-CBA9-C4B55862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0" y="1081314"/>
            <a:ext cx="8233000" cy="577668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3626F89-0F62-6AE7-2ECB-2E9CA97A4614}"/>
              </a:ext>
            </a:extLst>
          </p:cNvPr>
          <p:cNvSpPr txBox="1"/>
          <p:nvPr/>
        </p:nvSpPr>
        <p:spPr>
          <a:xfrm>
            <a:off x="4992914" y="2737340"/>
            <a:ext cx="849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15.2%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1217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811F2FC-964C-B308-8C6B-78B4EABA0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D27F5834-5252-D6B5-9621-80FEB79E3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Numeracy and </a:t>
            </a:r>
            <a:br>
              <a:rPr lang="en-US" altLang="de-DE" dirty="0"/>
            </a:br>
            <a:r>
              <a:rPr lang="en-US" altLang="de-DE" dirty="0"/>
              <a:t>Literacy Skills across Countries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A2C967-D20C-4C1B-CA56-7FAB5E819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17" y="1088571"/>
            <a:ext cx="8314766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914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97207-80D5-54B9-D407-EC59852A1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FDF1-5D4A-5298-DB66-0775FF49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2D5C-9E55-0764-693A-D95FB5DBA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4863" lvl="2">
              <a:spcBef>
                <a:spcPts val="200"/>
              </a:spcBef>
            </a:pPr>
            <a:endParaRPr lang="en-US" altLang="de-DE" sz="2000" dirty="0"/>
          </a:p>
          <a:p>
            <a:pPr marL="622300" lvl="2" indent="0">
              <a:spcBef>
                <a:spcPts val="200"/>
              </a:spcBef>
              <a:buNone/>
            </a:pPr>
            <a:r>
              <a:rPr lang="en-US" sz="2000" dirty="0">
                <a:solidFill>
                  <a:srgbClr val="0099CC"/>
                </a:solidFill>
              </a:rPr>
              <a:t>Directly address prior measurement and sampling issues</a:t>
            </a:r>
          </a:p>
          <a:p>
            <a:pPr marL="1147762" lvl="3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>
                <a:solidFill>
                  <a:srgbClr val="0099CC"/>
                </a:solidFill>
              </a:rPr>
              <a:t>Exploit consistent international skill measurement over time</a:t>
            </a:r>
          </a:p>
          <a:p>
            <a:pPr marL="1147762" lvl="3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>
                <a:solidFill>
                  <a:srgbClr val="0099CC"/>
                </a:solidFill>
              </a:rPr>
              <a:t>Prior international comparisons all cross-sectional </a:t>
            </a:r>
          </a:p>
          <a:p>
            <a:pPr marL="1319212" lvl="4" indent="-3429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99CC"/>
                </a:solidFill>
              </a:rPr>
              <a:t>Precludes analysis of dynamics</a:t>
            </a:r>
          </a:p>
          <a:p>
            <a:pPr marL="1147762" lvl="3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>
                <a:solidFill>
                  <a:srgbClr val="0099CC"/>
                </a:solidFill>
              </a:rPr>
              <a:t>Prior dynamic comparisons all single-country</a:t>
            </a:r>
          </a:p>
          <a:p>
            <a:pPr marL="1319212" lvl="4" indent="-342900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99CC"/>
                </a:solidFill>
              </a:rPr>
              <a:t>Misses heterogeneity and general equilibrium effects</a:t>
            </a:r>
          </a:p>
          <a:p>
            <a:pPr marL="804863" lvl="2">
              <a:spcBef>
                <a:spcPts val="200"/>
              </a:spcBef>
            </a:pPr>
            <a:endParaRPr lang="en-US" altLang="de-DE" sz="2000" dirty="0"/>
          </a:p>
          <a:p>
            <a:pPr marL="622300" lvl="2" indent="0">
              <a:spcBef>
                <a:spcPts val="200"/>
              </a:spcBef>
              <a:buNone/>
            </a:pPr>
            <a:r>
              <a:rPr lang="en-US" altLang="de-DE" sz="2400" b="1" dirty="0">
                <a:solidFill>
                  <a:srgbClr val="0070C0"/>
                </a:solidFill>
              </a:rPr>
              <a:t>Key findings</a:t>
            </a:r>
          </a:p>
          <a:p>
            <a:pPr marL="622300" lvl="2" indent="0">
              <a:spcBef>
                <a:spcPts val="200"/>
              </a:spcBef>
              <a:buNone/>
            </a:pPr>
            <a:endParaRPr lang="en-US" altLang="de-DE" sz="2000" dirty="0"/>
          </a:p>
          <a:p>
            <a:pPr marL="804863" lvl="2">
              <a:spcBef>
                <a:spcPts val="200"/>
              </a:spcBef>
            </a:pPr>
            <a:r>
              <a:rPr lang="en-US" altLang="de-DE" sz="2000" dirty="0"/>
              <a:t>Considerable variation in returns to skills across countries</a:t>
            </a:r>
          </a:p>
          <a:p>
            <a:pPr marL="804863" lvl="2">
              <a:spcBef>
                <a:spcPts val="200"/>
              </a:spcBef>
            </a:pPr>
            <a:endParaRPr lang="en-US" altLang="de-DE" sz="2000" dirty="0"/>
          </a:p>
          <a:p>
            <a:pPr marL="804863" lvl="2">
              <a:spcBef>
                <a:spcPts val="200"/>
              </a:spcBef>
            </a:pPr>
            <a:r>
              <a:rPr lang="en-US" altLang="de-DE" sz="2000" dirty="0"/>
              <a:t>Substantial convergence over time</a:t>
            </a:r>
          </a:p>
          <a:p>
            <a:pPr marL="987425" lvl="3">
              <a:spcBef>
                <a:spcPts val="200"/>
              </a:spcBef>
            </a:pPr>
            <a:r>
              <a:rPr lang="en-US" altLang="de-DE" dirty="0"/>
              <a:t>Consistent with factor price equalization </a:t>
            </a:r>
          </a:p>
          <a:p>
            <a:pPr marL="804863" lvl="2">
              <a:spcBef>
                <a:spcPts val="200"/>
              </a:spcBef>
            </a:pPr>
            <a:endParaRPr lang="en-US" sz="2000" dirty="0"/>
          </a:p>
          <a:p>
            <a:pPr marL="804863" lvl="2">
              <a:spcBef>
                <a:spcPts val="200"/>
              </a:spcBef>
            </a:pPr>
            <a:r>
              <a:rPr lang="en-US" sz="2000" dirty="0"/>
              <a:t>Speed of convergence related to:</a:t>
            </a:r>
          </a:p>
          <a:p>
            <a:pPr marL="987425" lvl="3">
              <a:spcBef>
                <a:spcPts val="200"/>
              </a:spcBef>
            </a:pPr>
            <a:r>
              <a:rPr lang="en-US" dirty="0"/>
              <a:t>Trade openness, particularly in intangibles</a:t>
            </a:r>
          </a:p>
          <a:p>
            <a:pPr marL="987425" lvl="3">
              <a:spcBef>
                <a:spcPts val="200"/>
              </a:spcBef>
            </a:pPr>
            <a:r>
              <a:rPr lang="en-US" dirty="0"/>
              <a:t>Labor-market flexibility</a:t>
            </a:r>
          </a:p>
          <a:p>
            <a:pPr marL="804863" lvl="2">
              <a:spcBef>
                <a:spcPts val="200"/>
              </a:spcBef>
            </a:pPr>
            <a:endParaRPr lang="en-US" dirty="0"/>
          </a:p>
          <a:p>
            <a:pPr marL="987425" lvl="3">
              <a:spcBef>
                <a:spcPts val="20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B7C06A-407F-2269-68F5-ADF58AAB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1C782803-0065-350A-CA42-7BB7F68E7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Years of Schooling: </a:t>
            </a:r>
            <a:br>
              <a:rPr lang="en-US" altLang="de-DE" dirty="0"/>
            </a:br>
            <a:r>
              <a:rPr lang="en-US" altLang="de-DE" dirty="0" err="1"/>
              <a:t>Mincerian</a:t>
            </a:r>
            <a:r>
              <a:rPr lang="en-US" altLang="de-DE" dirty="0"/>
              <a:t> Wage Regressions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6E89FB-C858-AE00-79B8-3CD0DDA8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96" y="1081315"/>
            <a:ext cx="8252407" cy="57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9070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B24E332-5B8C-992F-567C-33D7F476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2A312741-62F8-3BE1-BF56-DED3D49A7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Literacy Skills: </a:t>
            </a:r>
            <a:br>
              <a:rPr lang="en-US" altLang="de-DE" dirty="0"/>
            </a:br>
            <a:r>
              <a:rPr lang="en-US" altLang="de-DE" dirty="0"/>
              <a:t>2012 vs.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3C70EB-2FE7-99E8-FBEA-0EFC719C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99" y="1110344"/>
            <a:ext cx="8221601" cy="57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551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D15578A-EBE1-38DB-5ECF-03F8B6D5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596B953-1737-5752-5E64-5A613E788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Changes in Returns to Literacy Skills, 2012-2023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622678-E937-08BF-A8BE-DFFB627FB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8" y="1110343"/>
            <a:ext cx="8204103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4542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FB766B-B94B-3BF9-917B-8601871F0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A5FF0F69-655E-74F4-2E3C-5E34A0B11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Changes in Returns to Cognitive Skills: Controlling for Volunteering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F1F0DE-FA41-F797-A420-5DA2610D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0" y="1095829"/>
            <a:ext cx="8061680" cy="57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2378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585454-B6A7-A1CB-E7EE-F2AD04C7A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7659291F-6662-E129-D50E-230F26262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Standard Deviation in Cognitive Skills, 2012 and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5372DA-689E-B2A3-5583-AE618DFA5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06" y="1132114"/>
            <a:ext cx="8104988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388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2273E7-BFDA-6180-E77E-C549A4864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5CD157B8-467E-D5C5-BC7F-404840D55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429" y="0"/>
            <a:ext cx="7692571" cy="941388"/>
          </a:xfrm>
        </p:spPr>
        <p:txBody>
          <a:bodyPr/>
          <a:lstStyle/>
          <a:p>
            <a:r>
              <a:rPr lang="en-US" altLang="de-DE" sz="2700" dirty="0"/>
              <a:t>Convergence in Returns to Cognitive Skills: Sample of Native Males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F988DD-D870-2297-1773-3CCF20C5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1" y="1081314"/>
            <a:ext cx="8145297" cy="56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4433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58F0A5-FD70-D825-75A8-38C145A07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82FEB48A-5631-A482-C629-2FAAB2251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429" y="0"/>
            <a:ext cx="7692571" cy="941388"/>
          </a:xfrm>
        </p:spPr>
        <p:txBody>
          <a:bodyPr/>
          <a:lstStyle/>
          <a:p>
            <a:r>
              <a:rPr lang="en-US" altLang="de-DE" sz="2700" dirty="0"/>
              <a:t>Convergence in Returns to Cognitive Skills: Sociodemographic Reweighting</a:t>
            </a:r>
            <a:endParaRPr lang="en-US" altLang="en-US" sz="27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598466-4420-3662-D33D-8B9D01F27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64" y="1124857"/>
            <a:ext cx="8129072" cy="56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7041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A42B89-C3DF-3DCF-0776-80E2D3BB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7478B02C-FECF-66EC-D0CE-7E6B104A3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Literacy Skills, 2023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DB942C-19F4-E09B-7199-1BAF8A7CF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038"/>
            <a:ext cx="9144000" cy="44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8875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7BD858-D16E-EF87-661E-3B97A6F4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E81F06A-5090-8F1B-10D4-EEA5BCE62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Cognitive Skills: </a:t>
            </a:r>
            <a:br>
              <a:rPr lang="en-US" altLang="de-DE" dirty="0"/>
            </a:br>
            <a:r>
              <a:rPr lang="en-US" altLang="de-DE" dirty="0"/>
              <a:t>Accounting for Non-cognitive Skills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06920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09CD2FB-290D-FF5E-ED0F-8D6BD3F0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A86CA97-08E8-C45A-2056-D2FA8D129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Numeracy Skills, 2012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AD9C8B-CC49-6A6D-E93C-EA3371936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813"/>
            <a:ext cx="9144000" cy="44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0964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E8F323-9B61-4799-2F41-12C245411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B874122E-49B7-134B-7DF2-30872A533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Broad and Dense Literature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74BB95-ECEB-6624-CC57-8B648C344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8150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de-DE" sz="2000" dirty="0"/>
              <a:t>Estimation of </a:t>
            </a:r>
            <a:r>
              <a:rPr lang="en-US" altLang="de-DE" sz="2000" b="1" dirty="0"/>
              <a:t>returns to skills </a:t>
            </a:r>
            <a:r>
              <a:rPr lang="en-US" altLang="de-DE" sz="2000" dirty="0"/>
              <a:t>following standard models of human capital</a:t>
            </a:r>
            <a:endParaRPr lang="en-US" altLang="en-US" sz="2000" dirty="0"/>
          </a:p>
          <a:p>
            <a:pPr marL="622300" lvl="1">
              <a:spcBef>
                <a:spcPts val="300"/>
              </a:spcBef>
            </a:pPr>
            <a:r>
              <a:rPr lang="en-US" altLang="de-DE" sz="1800" dirty="0"/>
              <a:t>School attainment: Becker (1964), Mincer (1970), Card (2001) 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dirty="0"/>
              <a:t>Cognitive skills: Hanushek/Woessmann (2008, 2011, 2015)</a:t>
            </a:r>
          </a:p>
          <a:p>
            <a:pPr>
              <a:spcBef>
                <a:spcPts val="1200"/>
              </a:spcBef>
            </a:pPr>
            <a:r>
              <a:rPr lang="en-US" altLang="de-DE" sz="2000" dirty="0"/>
              <a:t>Cross-sectional</a:t>
            </a:r>
            <a:r>
              <a:rPr lang="en-US" altLang="de-DE" sz="2000" b="1" dirty="0"/>
              <a:t> </a:t>
            </a:r>
            <a:r>
              <a:rPr lang="en-US" altLang="de-DE" sz="2000" dirty="0"/>
              <a:t>analyses of </a:t>
            </a:r>
            <a:r>
              <a:rPr lang="en-US" altLang="de-DE" sz="2000" b="1" dirty="0"/>
              <a:t>differences in returns to skills</a:t>
            </a:r>
            <a:endParaRPr lang="en-US" altLang="en-US" sz="2000" b="1" dirty="0"/>
          </a:p>
          <a:p>
            <a:pPr marL="622300" lvl="1">
              <a:spcBef>
                <a:spcPts val="300"/>
              </a:spcBef>
            </a:pPr>
            <a:r>
              <a:rPr lang="en-US" altLang="de-DE" sz="1800" dirty="0"/>
              <a:t>Early U.S. studies: Bishop (1989), Murnane/Willett/Levy (1995), Neal/Johnson (1996), Mulligan (1999), Murnane et al. (2000), Chetty et al. (2011)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dirty="0"/>
              <a:t>Reviews: Bowles/Gintis/Osborne (2001), Woessmann (2025), Deming/Silliman (2025) </a:t>
            </a:r>
          </a:p>
          <a:p>
            <a:pPr marL="622300" lvl="1">
              <a:spcBef>
                <a:spcPts val="300"/>
              </a:spcBef>
            </a:pPr>
            <a:r>
              <a:rPr lang="en-US" altLang="de-DE" sz="1800" dirty="0"/>
              <a:t>International: Leuven/Oosterbeek/</a:t>
            </a:r>
            <a:r>
              <a:rPr lang="en-US" altLang="de-DE" sz="1800" dirty="0" err="1"/>
              <a:t>Ophem</a:t>
            </a:r>
            <a:r>
              <a:rPr lang="en-US" altLang="de-DE" sz="1800" dirty="0"/>
              <a:t> (2004), Blau/Kahn (2005), Hanushek/Zhang (2009); PIAAC (2012): Hanushek et al. (2015, 2017)</a:t>
            </a:r>
          </a:p>
          <a:p>
            <a:pPr>
              <a:spcBef>
                <a:spcPts val="1200"/>
              </a:spcBef>
            </a:pPr>
            <a:r>
              <a:rPr lang="en-US" altLang="de-DE" sz="2000" b="1" dirty="0"/>
              <a:t>Changes in returns </a:t>
            </a:r>
            <a:r>
              <a:rPr lang="en-US" altLang="de-DE" sz="2000" dirty="0"/>
              <a:t>to skills over time within countries</a:t>
            </a:r>
            <a:endParaRPr lang="en-US" altLang="en-US" sz="2000" dirty="0"/>
          </a:p>
          <a:p>
            <a:pPr marL="622300" lvl="1">
              <a:spcBef>
                <a:spcPts val="300"/>
              </a:spcBef>
            </a:pPr>
            <a:r>
              <a:rPr lang="en-US" altLang="de-DE" sz="1800" i="1" dirty="0"/>
              <a:t>U.S</a:t>
            </a:r>
            <a:r>
              <a:rPr lang="en-US" altLang="de-DE" sz="1800" dirty="0"/>
              <a:t>.: Murnane/Willett/Levy (1995), Weinberger (2014), Castex/Dechter (2014), Deming (2017); </a:t>
            </a:r>
            <a:r>
              <a:rPr lang="en-US" altLang="de-DE" sz="1800" i="1" dirty="0"/>
              <a:t>Sweden</a:t>
            </a:r>
            <a:r>
              <a:rPr lang="en-US" altLang="de-DE" sz="1800" dirty="0"/>
              <a:t>: Edin et al. (2022), Hermo et al. (2022); </a:t>
            </a:r>
            <a:r>
              <a:rPr lang="en-US" altLang="de-DE" sz="1800" i="1" dirty="0"/>
              <a:t>Finland</a:t>
            </a:r>
            <a:r>
              <a:rPr lang="en-US" altLang="de-DE" sz="1800" dirty="0"/>
              <a:t>: Izadi/Tuhkuri (2024); </a:t>
            </a:r>
            <a:r>
              <a:rPr lang="en-US" altLang="de-DE" sz="1800" i="1" dirty="0"/>
              <a:t>German</a:t>
            </a:r>
            <a:r>
              <a:rPr lang="en-US" altLang="de-DE" sz="1800" dirty="0"/>
              <a:t>y: Navarini (2023)</a:t>
            </a:r>
          </a:p>
          <a:p>
            <a:pPr>
              <a:spcBef>
                <a:spcPts val="1200"/>
              </a:spcBef>
            </a:pPr>
            <a:r>
              <a:rPr lang="en-US" altLang="de-DE" sz="2000" dirty="0"/>
              <a:t>International trade and </a:t>
            </a:r>
            <a:r>
              <a:rPr lang="en-US" altLang="de-DE" sz="2000" b="1" dirty="0"/>
              <a:t>factor price equalization </a:t>
            </a:r>
            <a:endParaRPr lang="en-US" altLang="en-US" sz="2000" b="1" dirty="0"/>
          </a:p>
          <a:p>
            <a:pPr marL="622300" lvl="1">
              <a:spcBef>
                <a:spcPts val="300"/>
              </a:spcBef>
            </a:pPr>
            <a:r>
              <a:rPr lang="en-US" altLang="de-DE" sz="1800" dirty="0"/>
              <a:t>Samuelson (1948), McKenzie (1953), Leamer (1984), Davis/Weinstein (2001), Schott (2004), </a:t>
            </a:r>
            <a:r>
              <a:rPr lang="en-US" altLang="de-DE" sz="1800" dirty="0" err="1"/>
              <a:t>Trefler</a:t>
            </a:r>
            <a:r>
              <a:rPr lang="en-US" altLang="de-DE" sz="1800" dirty="0"/>
              <a:t> (1995), Debaere (2003), Mundell (1957), Dixit/Norman (1980), Feldstein/</a:t>
            </a:r>
            <a:r>
              <a:rPr lang="en-US" altLang="de-DE" sz="1800" dirty="0" err="1"/>
              <a:t>Horioka</a:t>
            </a:r>
            <a:r>
              <a:rPr lang="en-US" altLang="de-DE" sz="1800" dirty="0"/>
              <a:t> (1980), </a:t>
            </a:r>
            <a:r>
              <a:rPr lang="en-US" altLang="de-DE" sz="1800" dirty="0" err="1"/>
              <a:t>Helpman</a:t>
            </a:r>
            <a:r>
              <a:rPr lang="en-US" altLang="de-DE" sz="1800" dirty="0"/>
              <a:t>/</a:t>
            </a:r>
            <a:r>
              <a:rPr lang="en-US" altLang="de-DE" sz="1800" dirty="0" err="1"/>
              <a:t>Itskhoki</a:t>
            </a:r>
            <a:r>
              <a:rPr lang="en-US" altLang="de-DE" sz="1800" dirty="0"/>
              <a:t>/Redding (2010)</a:t>
            </a:r>
          </a:p>
        </p:txBody>
      </p:sp>
    </p:spTree>
    <p:extLst>
      <p:ext uri="{BB962C8B-B14F-4D97-AF65-F5344CB8AC3E}">
        <p14:creationId xmlns:p14="http://schemas.microsoft.com/office/powerpoint/2010/main" val="530510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463DF5-967E-225A-DCF8-4CF853392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21B992BC-2F6A-3886-2036-F02AA8613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Returns to Literacy Skills, 2012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AC97AD-C701-A371-2A0E-7F0E1B5EF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3172"/>
            <a:ext cx="9144000" cy="44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68909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0198850-F710-7471-5DAE-63872037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5FF5E3D8-D5E0-8600-B658-BE205CEAE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Alternative Normalizations and Estimated Dynamics of Skill Returns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B6F872-D907-2F32-CBA6-B924053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138"/>
            <a:ext cx="9144000" cy="50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2820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40A7864-03F3-6FB9-E4A2-A4203C861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2CAF717E-974F-0DF8-B8F6-462ADF017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971" y="0"/>
            <a:ext cx="7649029" cy="941388"/>
          </a:xfrm>
        </p:spPr>
        <p:txBody>
          <a:bodyPr/>
          <a:lstStyle/>
          <a:p>
            <a:r>
              <a:rPr lang="en-US" altLang="de-DE" sz="2300" dirty="0"/>
              <a:t>Explaining Differences in Changes in Skill Returns: Change in Country Characteristics</a:t>
            </a:r>
            <a:endParaRPr lang="en-US" altLang="en-US" sz="23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46F954-5107-4BCF-7FC7-9D050E3C1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327"/>
            <a:ext cx="9144000" cy="35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9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E0D4407-DA46-B148-EFF9-BFDBEE97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35B78B83-AB62-8144-D550-3E9E225EB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743" y="0"/>
            <a:ext cx="7627257" cy="941388"/>
          </a:xfrm>
        </p:spPr>
        <p:txBody>
          <a:bodyPr/>
          <a:lstStyle/>
          <a:p>
            <a:r>
              <a:rPr lang="en-US" altLang="de-DE" sz="2300" dirty="0"/>
              <a:t>Explaining Differences in Changes in Skill Returns: Technology Measures</a:t>
            </a:r>
            <a:endParaRPr lang="en-US" altLang="en-US" sz="23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6D76A2-C344-1F79-2232-D5B26B0B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61" y="1103086"/>
            <a:ext cx="8020878" cy="57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54280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9091E29-9411-A0E2-D82E-931AFACD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B9CF9AA1-7BBE-EBEC-29FA-8CCC5DC7A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1" y="0"/>
            <a:ext cx="7670800" cy="941388"/>
          </a:xfrm>
        </p:spPr>
        <p:txBody>
          <a:bodyPr/>
          <a:lstStyle/>
          <a:p>
            <a:r>
              <a:rPr lang="en-US" altLang="de-DE" sz="2300" dirty="0"/>
              <a:t>Explaining Differences in Changes in Skill Returns: Further Country Characteristics</a:t>
            </a:r>
            <a:endParaRPr lang="en-US" altLang="en-US" sz="23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3FAD28-D83F-57B7-CFA6-0DF848A79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1079"/>
            <a:ext cx="9144000" cy="37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89246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CF80B9-DC7F-7AA5-40CE-998302936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271785DA-F08E-1BEF-B1A1-48BC7297C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0457" y="0"/>
            <a:ext cx="7663543" cy="941388"/>
          </a:xfrm>
        </p:spPr>
        <p:txBody>
          <a:bodyPr/>
          <a:lstStyle/>
          <a:p>
            <a:r>
              <a:rPr lang="en-US" altLang="de-DE" sz="2300" dirty="0"/>
              <a:t>Explaining Differences in Changes in Skill Returns: Workforce Composition</a:t>
            </a:r>
            <a:endParaRPr lang="en-US" altLang="en-US" sz="23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47565D-D63B-56B4-851E-4BE272D88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752"/>
            <a:ext cx="9144000" cy="41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02631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267D40-F93F-3F9F-8151-3339EC8A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501B360-60DD-DAEC-1992-07035087D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Explaining the Speed of Convergence: Alternative Freedom Measures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A41372-87F8-22FC-1097-8F867D2D7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103"/>
            <a:ext cx="9144000" cy="41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2154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E93C8E-65DB-D4E3-314A-E0E6CBEAD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729E7760-B5F7-2414-7FAC-8186911BC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Explaining the Speed of Convergence: Other Country Characteristics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984507-1EF5-ED05-17C3-C1CEF336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9014"/>
            <a:ext cx="9144000" cy="31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319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41BCB54-DC3D-04A7-243A-662B6A41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9A507063-FA9D-A1C3-7A9E-0E937E572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Explaining the Speed of Convergence: Other Country Characteristics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9CA935-83BC-7D6F-ACF5-65F63995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402"/>
            <a:ext cx="9144000" cy="374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6745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0DAFF-F817-3DD1-C063-3D2E4DC1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2EBF2E33-FE43-ED6C-654F-344062ADF6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36688"/>
            <a:ext cx="9144000" cy="503237"/>
          </a:xfrm>
        </p:spPr>
        <p:txBody>
          <a:bodyPr/>
          <a:lstStyle/>
          <a:p>
            <a:r>
              <a:rPr lang="en-US" altLang="de-DE" sz="3600" dirty="0"/>
              <a:t>Two Cycles of PIAAC Data 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8886603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A5625C4-C3E6-9F53-6034-B08BCC41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793CCC97-DFEC-03D1-BD31-5FEEDE7F8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513" y="0"/>
            <a:ext cx="7583487" cy="941388"/>
          </a:xfrm>
        </p:spPr>
        <p:txBody>
          <a:bodyPr/>
          <a:lstStyle/>
          <a:p>
            <a:r>
              <a:rPr lang="en-US" altLang="de-DE" dirty="0"/>
              <a:t>Two Cycles of PIAAC Data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EBB2-06BF-145C-82DC-61D29AC8B1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81501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err="1"/>
              <a:t>Programme</a:t>
            </a:r>
            <a:r>
              <a:rPr lang="en-US" dirty="0"/>
              <a:t> for the International Assessment of Adult Competencies (PIAAC)</a:t>
            </a:r>
            <a:endParaRPr lang="en-US" altLang="en-US" dirty="0"/>
          </a:p>
          <a:p>
            <a:pPr marL="622300" lvl="1">
              <a:spcBef>
                <a:spcPts val="300"/>
              </a:spcBef>
            </a:pPr>
            <a:endParaRPr lang="en-US" sz="1800" dirty="0"/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Cycle 1: </a:t>
            </a:r>
            <a:r>
              <a:rPr lang="en-US" sz="1800" b="1" dirty="0"/>
              <a:t>2011/12</a:t>
            </a:r>
            <a:endParaRPr lang="en-US" sz="1800" dirty="0"/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Cycle 2: </a:t>
            </a:r>
            <a:r>
              <a:rPr lang="en-US" sz="1800" b="1" dirty="0"/>
              <a:t>2022/23</a:t>
            </a:r>
            <a:endParaRPr lang="en-US" sz="1800" dirty="0"/>
          </a:p>
          <a:p>
            <a:pPr marL="622300" lvl="1">
              <a:spcBef>
                <a:spcPts val="300"/>
              </a:spcBef>
            </a:pPr>
            <a:endParaRPr lang="en-US" sz="1800" dirty="0"/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Representative samples age 16-65  (~5,000 adults per country)</a:t>
            </a:r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Psychometrically linked math and literacy tests</a:t>
            </a:r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Noncognitive measures</a:t>
            </a:r>
          </a:p>
          <a:p>
            <a:pPr marL="622300" lvl="1">
              <a:spcBef>
                <a:spcPts val="300"/>
              </a:spcBef>
            </a:pPr>
            <a:r>
              <a:rPr lang="en-US" sz="1800" dirty="0"/>
              <a:t>Labor market outcomes</a:t>
            </a:r>
          </a:p>
          <a:p>
            <a:pPr marL="639762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39762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39762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1800" i="1" dirty="0"/>
              <a:t>Each survey takes average of ~1.5 hours to complete</a:t>
            </a:r>
          </a:p>
          <a:p>
            <a:pPr marL="622300" lvl="1">
              <a:spcBef>
                <a:spcPts val="3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1960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F12C-5CE1-3D91-868A-03F74B6A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2BA1-FEC5-F64E-43FB-F2A37EC8A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lvl="1">
              <a:spcBef>
                <a:spcPts val="500"/>
              </a:spcBef>
            </a:pPr>
            <a:endParaRPr lang="en-US" sz="1800" b="1" dirty="0"/>
          </a:p>
          <a:p>
            <a:pPr marL="622300" lvl="1">
              <a:spcBef>
                <a:spcPts val="500"/>
              </a:spcBef>
            </a:pPr>
            <a:r>
              <a:rPr lang="en-US" b="1" dirty="0"/>
              <a:t>Demographics</a:t>
            </a:r>
            <a:r>
              <a:rPr lang="en-US" dirty="0"/>
              <a:t>: full-time prime-age (35-54) workers </a:t>
            </a:r>
          </a:p>
          <a:p>
            <a:pPr marL="622300" lvl="1">
              <a:spcBef>
                <a:spcPts val="500"/>
              </a:spcBef>
            </a:pPr>
            <a:r>
              <a:rPr lang="en-US" altLang="de-DE" b="1" dirty="0"/>
              <a:t>Earnings </a:t>
            </a:r>
            <a:r>
              <a:rPr lang="en-US" altLang="de-DE" dirty="0"/>
              <a:t>measure: gross hourly earnings </a:t>
            </a:r>
          </a:p>
          <a:p>
            <a:pPr marL="622300" lvl="1">
              <a:spcBef>
                <a:spcPts val="500"/>
              </a:spcBef>
            </a:pPr>
            <a:r>
              <a:rPr lang="en-US" b="1" dirty="0"/>
              <a:t>Skill </a:t>
            </a:r>
            <a:r>
              <a:rPr lang="en-US" dirty="0"/>
              <a:t>measure: normalized to international mean 0 and SD 1 in Cycle 1</a:t>
            </a:r>
          </a:p>
          <a:p>
            <a:pPr marL="622300" lvl="1">
              <a:spcBef>
                <a:spcPts val="500"/>
              </a:spcBef>
            </a:pPr>
            <a:r>
              <a:rPr lang="en-US" b="1" dirty="0"/>
              <a:t>Countries</a:t>
            </a:r>
            <a:r>
              <a:rPr lang="en-US" dirty="0"/>
              <a:t>: 23 developed countries (</a:t>
            </a:r>
            <a:r>
              <a:rPr lang="en-US" i="1" dirty="0"/>
              <a:t>matched C1 and C2)</a:t>
            </a:r>
            <a:endParaRPr lang="en-US" dirty="0"/>
          </a:p>
          <a:p>
            <a:pPr marL="804863" lvl="2">
              <a:spcBef>
                <a:spcPts val="500"/>
              </a:spcBef>
            </a:pPr>
            <a:r>
              <a:rPr lang="en-US" sz="1600" dirty="0"/>
              <a:t>4 in C2 not matched in C1</a:t>
            </a:r>
          </a:p>
          <a:p>
            <a:pPr marL="804863" lvl="2">
              <a:spcBef>
                <a:spcPts val="500"/>
              </a:spcBef>
            </a:pPr>
            <a:r>
              <a:rPr lang="en-US" sz="1600" dirty="0"/>
              <a:t>Exclusions: Poland (“unusual response patterns”); Israel, Korea (flawed collection of earnings data); Chile (focus on developed countries)</a:t>
            </a:r>
          </a:p>
          <a:p>
            <a:pPr marL="622300" lvl="2" indent="0">
              <a:spcBef>
                <a:spcPts val="500"/>
              </a:spcBef>
              <a:buNone/>
            </a:pPr>
            <a:endParaRPr lang="en-US" altLang="de-DE" sz="2000" b="1" dirty="0">
              <a:solidFill>
                <a:srgbClr val="FF0000"/>
              </a:solidFill>
            </a:endParaRPr>
          </a:p>
          <a:p>
            <a:pPr marL="622300" lvl="2" indent="0">
              <a:spcBef>
                <a:spcPts val="500"/>
              </a:spcBef>
              <a:buNone/>
            </a:pPr>
            <a:endParaRPr lang="en-US" altLang="de-DE" sz="2000" b="1" dirty="0">
              <a:solidFill>
                <a:srgbClr val="FF0000"/>
              </a:solidFill>
            </a:endParaRPr>
          </a:p>
          <a:p>
            <a:pPr marL="622300" lvl="2" indent="0">
              <a:spcBef>
                <a:spcPts val="500"/>
              </a:spcBef>
              <a:buNone/>
            </a:pPr>
            <a:r>
              <a:rPr lang="en-US" altLang="de-DE" sz="2000" b="1" dirty="0">
                <a:solidFill>
                  <a:srgbClr val="FF0000"/>
                </a:solidFill>
              </a:rPr>
              <a:t>NOTE: public use samples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E2D6-7A2F-C479-6001-A9C592D23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05ABE933-C3BA-2627-B2A6-619542DA45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36688"/>
            <a:ext cx="9144000" cy="503237"/>
          </a:xfrm>
        </p:spPr>
        <p:txBody>
          <a:bodyPr/>
          <a:lstStyle/>
          <a:p>
            <a:r>
              <a:rPr lang="en-US" altLang="de-DE" sz="3600" dirty="0"/>
              <a:t>Empirical Model </a:t>
            </a:r>
            <a:br>
              <a:rPr lang="en-US" altLang="de-DE" sz="3600" dirty="0"/>
            </a:br>
            <a:r>
              <a:rPr lang="en-US" altLang="de-DE" sz="3600" dirty="0"/>
              <a:t>of Wage Dynamics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18028226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dernes Portrait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0000FF"/>
      </a:hlink>
      <a:folHlink>
        <a:srgbClr val="0000FF"/>
      </a:folHlink>
    </a:clrScheme>
    <a:fontScheme name="Modernes Portrait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96969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C:\winprog\msoffice\vorlagen\Präsentationsdesigns\Modernes Portrait.pot</Template>
  <TotalTime>4062</TotalTime>
  <Words>1400</Words>
  <Application>Microsoft Office PowerPoint</Application>
  <PresentationFormat>On-screen Show (4:3)</PresentationFormat>
  <Paragraphs>240</Paragraphs>
  <Slides>58</Slides>
  <Notes>48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Cambria Math</vt:lpstr>
      <vt:lpstr>Tahoma</vt:lpstr>
      <vt:lpstr>Times New Roman</vt:lpstr>
      <vt:lpstr>Wingdings</vt:lpstr>
      <vt:lpstr>Modernes Portrait</vt:lpstr>
      <vt:lpstr>Benutzerdefiniertes Design</vt:lpstr>
      <vt:lpstr>The Evolution of Returns to  Cognitive Skills across Countries:  Evidence on Factor Price Equalization</vt:lpstr>
      <vt:lpstr>Motivation</vt:lpstr>
      <vt:lpstr>Main Results</vt:lpstr>
      <vt:lpstr>Main Results</vt:lpstr>
      <vt:lpstr>Broad and Dense Literature</vt:lpstr>
      <vt:lpstr>Two Cycles of PIAAC Data </vt:lpstr>
      <vt:lpstr>Two Cycles of PIAAC Data </vt:lpstr>
      <vt:lpstr>Analytical Sample</vt:lpstr>
      <vt:lpstr>Empirical Model  of Wage Dynamics</vt:lpstr>
      <vt:lpstr>Empirical Model of Wage Dynamics</vt:lpstr>
      <vt:lpstr>I. Current Country Variations  in Returns to Skills</vt:lpstr>
      <vt:lpstr>Returns to Cognitive Skills  around the World, 2023</vt:lpstr>
      <vt:lpstr>Returns to Literacy Skills  around the World, 2023</vt:lpstr>
      <vt:lpstr>Returns to Numeracy and  Literacy Skills across Countries</vt:lpstr>
      <vt:lpstr>Returns to Cognitive Skills by Sociodemographic Subgroups</vt:lpstr>
      <vt:lpstr>Returns to Cognitive Skills:  Accounting for Non-cognitive Skills</vt:lpstr>
      <vt:lpstr>II. The Dynamics  of Returns to Skills</vt:lpstr>
      <vt:lpstr>Returns to Cognitive Skills:  2012 vs. 2023</vt:lpstr>
      <vt:lpstr>Changes in Returns to Cognitive Skills, 2012-2023</vt:lpstr>
      <vt:lpstr>Changes in Returns to Cognitive Skills: Controlling for Volunteering</vt:lpstr>
      <vt:lpstr>Standard Deviation in Cognitive Skills, 2012 and 2023</vt:lpstr>
      <vt:lpstr>Alternative Normalizations and Estimated Dynamics</vt:lpstr>
      <vt:lpstr>Alternative Normalizations and Estimated Dynamics</vt:lpstr>
      <vt:lpstr>III. Factor Price Equalization</vt:lpstr>
      <vt:lpstr>Factor Price Equalization</vt:lpstr>
      <vt:lpstr>Convergence in Returns to  Cognitive Skills across Countries</vt:lpstr>
      <vt:lpstr>Differences in Convergence by Other Country Characteristics</vt:lpstr>
      <vt:lpstr>Speed of Convergence: Labor Freedom and Trade Openness</vt:lpstr>
      <vt:lpstr>Robustness of the  Convergence Result </vt:lpstr>
      <vt:lpstr>Convergence in Returns to Cognitive Skills: Sample of Native Males</vt:lpstr>
      <vt:lpstr>Robustness of the  Convergence Result </vt:lpstr>
      <vt:lpstr>Convergence in Returns to Cognitive Skills: Sociodemographic Reweighting</vt:lpstr>
      <vt:lpstr>Conclusions</vt:lpstr>
      <vt:lpstr>The Evolution of Returns to  Cognitive Skills across Countries</vt:lpstr>
      <vt:lpstr>hanushek@stanford.edu https://hanushek.stanford.edu/ </vt:lpstr>
      <vt:lpstr>Descriptive Statistics</vt:lpstr>
      <vt:lpstr>Returns to Cognitive Skills  around the World, 2023</vt:lpstr>
      <vt:lpstr>Returns to Literacy Skills  around the World, 2023</vt:lpstr>
      <vt:lpstr>Returns to Numeracy and  Literacy Skills across Countries</vt:lpstr>
      <vt:lpstr>Returns to Years of Schooling:  Mincerian Wage Regressions</vt:lpstr>
      <vt:lpstr>Returns to Literacy Skills:  2012 vs. 2023</vt:lpstr>
      <vt:lpstr>Changes in Returns to Literacy Skills, 2012-2023</vt:lpstr>
      <vt:lpstr>Changes in Returns to Cognitive Skills: Controlling for Volunteering</vt:lpstr>
      <vt:lpstr>Standard Deviation in Cognitive Skills, 2012 and 2023</vt:lpstr>
      <vt:lpstr>Convergence in Returns to Cognitive Skills: Sample of Native Males</vt:lpstr>
      <vt:lpstr>Convergence in Returns to Cognitive Skills: Sociodemographic Reweighting</vt:lpstr>
      <vt:lpstr>Returns to Literacy Skills, 2023</vt:lpstr>
      <vt:lpstr>Returns to Cognitive Skills:  Accounting for Non-cognitive Skills</vt:lpstr>
      <vt:lpstr>Returns to Numeracy Skills, 2012</vt:lpstr>
      <vt:lpstr>Returns to Literacy Skills, 2012</vt:lpstr>
      <vt:lpstr>Alternative Normalizations and Estimated Dynamics of Skill Returns</vt:lpstr>
      <vt:lpstr>Explaining Differences in Changes in Skill Returns: Change in Country Characteristics</vt:lpstr>
      <vt:lpstr>Explaining Differences in Changes in Skill Returns: Technology Measures</vt:lpstr>
      <vt:lpstr>Explaining Differences in Changes in Skill Returns: Further Country Characteristics</vt:lpstr>
      <vt:lpstr>Explaining Differences in Changes in Skill Returns: Workforce Composition</vt:lpstr>
      <vt:lpstr>Explaining the Speed of Convergence: Alternative Freedom Measures</vt:lpstr>
      <vt:lpstr>Explaining the Speed of Convergence: Other Country Characteristics</vt:lpstr>
      <vt:lpstr>Explaining the Speed of Convergence: Other Country Characteristics</vt:lpstr>
    </vt:vector>
  </TitlesOfParts>
  <Company>ifo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Education Production Functions</dc:title>
  <dc:subject>Presentation at DB ECFIN, Brussels, July 24, 2003</dc:subject>
  <dc:creator>Ludger Woessmann</dc:creator>
  <cp:lastModifiedBy>Eric A. Hanushek</cp:lastModifiedBy>
  <cp:revision>2074</cp:revision>
  <cp:lastPrinted>2026-03-21T00:33:06Z</cp:lastPrinted>
  <dcterms:created xsi:type="dcterms:W3CDTF">2003-05-21T09:49:18Z</dcterms:created>
  <dcterms:modified xsi:type="dcterms:W3CDTF">2026-04-22T15:36:37Z</dcterms:modified>
</cp:coreProperties>
</file>