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drawings/drawing6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drawings/drawing7.xml" ContentType="application/vnd.openxmlformats-officedocument.drawingml.chartshape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drawings/drawing8.xml" ContentType="application/vnd.openxmlformats-officedocument.drawingml.chartshape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9.xml" ContentType="application/vnd.openxmlformats-officedocument.drawingml.chart+xml"/>
  <Override PartName="/ppt/drawings/drawing9.xml" ContentType="application/vnd.openxmlformats-officedocument.drawingml.chartshapes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9"/>
  </p:notesMasterIdLst>
  <p:sldIdLst>
    <p:sldId id="256" r:id="rId2"/>
    <p:sldId id="265" r:id="rId3"/>
    <p:sldId id="266" r:id="rId4"/>
    <p:sldId id="270" r:id="rId5"/>
    <p:sldId id="271" r:id="rId6"/>
    <p:sldId id="272" r:id="rId7"/>
    <p:sldId id="273" r:id="rId8"/>
    <p:sldId id="274" r:id="rId9"/>
    <p:sldId id="308" r:id="rId10"/>
    <p:sldId id="285" r:id="rId11"/>
    <p:sldId id="286" r:id="rId12"/>
    <p:sldId id="326" r:id="rId13"/>
    <p:sldId id="290" r:id="rId14"/>
    <p:sldId id="289" r:id="rId15"/>
    <p:sldId id="292" r:id="rId16"/>
    <p:sldId id="304" r:id="rId17"/>
    <p:sldId id="302" r:id="rId18"/>
    <p:sldId id="303" r:id="rId19"/>
    <p:sldId id="314" r:id="rId20"/>
    <p:sldId id="319" r:id="rId21"/>
    <p:sldId id="328" r:id="rId22"/>
    <p:sldId id="327" r:id="rId23"/>
    <p:sldId id="323" r:id="rId24"/>
    <p:sldId id="320" r:id="rId25"/>
    <p:sldId id="318" r:id="rId26"/>
    <p:sldId id="324" r:id="rId27"/>
    <p:sldId id="312" r:id="rId28"/>
    <p:sldId id="311" r:id="rId29"/>
    <p:sldId id="310" r:id="rId30"/>
    <p:sldId id="317" r:id="rId31"/>
    <p:sldId id="295" r:id="rId32"/>
    <p:sldId id="276" r:id="rId33"/>
    <p:sldId id="282" r:id="rId34"/>
    <p:sldId id="283" r:id="rId35"/>
    <p:sldId id="277" r:id="rId36"/>
    <p:sldId id="264" r:id="rId37"/>
    <p:sldId id="325" r:id="rId3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m%20Abrams\Documents\PID%202012%20ANES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Sam%20Abrams\Documents\PID%202012%20ANES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Book1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C:\Users\Sam%20Abrams\Documents\Pew%20PID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Book1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Book2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C:\Users\Sam%20Abrams\Documents\Abortion%20Diff%20Data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6493713079254"/>
          <c:y val="3.1362106170929903E-2"/>
          <c:w val="0.85843821175245605"/>
          <c:h val="0.801258251809433"/>
        </c:manualLayout>
      </c:layout>
      <c:lineChart>
        <c:grouping val="standard"/>
        <c:varyColors val="0"/>
        <c:ser>
          <c:idx val="0"/>
          <c:order val="0"/>
          <c:tx>
            <c:strRef>
              <c:f>Sheet1!$D$10</c:f>
              <c:strCache>
                <c:ptCount val="1"/>
                <c:pt idx="0">
                  <c:v>Liberal</c:v>
                </c:pt>
              </c:strCache>
            </c:strRef>
          </c:tx>
          <c:spPr>
            <a:ln w="4445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Sheet1!$C$11:$C$49</c:f>
              <c:numCache>
                <c:formatCode>General</c:formatCode>
                <c:ptCount val="39"/>
                <c:pt idx="0">
                  <c:v>1974</c:v>
                </c:pt>
                <c:pt idx="1">
                  <c:v>1975</c:v>
                </c:pt>
                <c:pt idx="2">
                  <c:v>1976</c:v>
                </c:pt>
                <c:pt idx="3">
                  <c:v>1977</c:v>
                </c:pt>
                <c:pt idx="4">
                  <c:v>1978</c:v>
                </c:pt>
                <c:pt idx="5">
                  <c:v>1979</c:v>
                </c:pt>
                <c:pt idx="6">
                  <c:v>1980</c:v>
                </c:pt>
                <c:pt idx="7">
                  <c:v>1981</c:v>
                </c:pt>
                <c:pt idx="8">
                  <c:v>1982</c:v>
                </c:pt>
                <c:pt idx="9">
                  <c:v>1983</c:v>
                </c:pt>
                <c:pt idx="10">
                  <c:v>1984</c:v>
                </c:pt>
                <c:pt idx="11">
                  <c:v>1985</c:v>
                </c:pt>
                <c:pt idx="12">
                  <c:v>1986</c:v>
                </c:pt>
                <c:pt idx="13">
                  <c:v>1987</c:v>
                </c:pt>
                <c:pt idx="14">
                  <c:v>1988</c:v>
                </c:pt>
                <c:pt idx="15">
                  <c:v>1989</c:v>
                </c:pt>
                <c:pt idx="16">
                  <c:v>1990</c:v>
                </c:pt>
                <c:pt idx="17">
                  <c:v>1991</c:v>
                </c:pt>
                <c:pt idx="18">
                  <c:v>1992</c:v>
                </c:pt>
                <c:pt idx="19">
                  <c:v>1993</c:v>
                </c:pt>
                <c:pt idx="20">
                  <c:v>1994</c:v>
                </c:pt>
                <c:pt idx="21">
                  <c:v>1995</c:v>
                </c:pt>
                <c:pt idx="22">
                  <c:v>1996</c:v>
                </c:pt>
                <c:pt idx="23">
                  <c:v>1997</c:v>
                </c:pt>
                <c:pt idx="24">
                  <c:v>1998</c:v>
                </c:pt>
                <c:pt idx="25">
                  <c:v>1999</c:v>
                </c:pt>
                <c:pt idx="26">
                  <c:v>2000</c:v>
                </c:pt>
                <c:pt idx="27">
                  <c:v>2001</c:v>
                </c:pt>
                <c:pt idx="28">
                  <c:v>2002</c:v>
                </c:pt>
                <c:pt idx="29">
                  <c:v>2003</c:v>
                </c:pt>
                <c:pt idx="30">
                  <c:v>2004</c:v>
                </c:pt>
                <c:pt idx="31">
                  <c:v>2005</c:v>
                </c:pt>
                <c:pt idx="32">
                  <c:v>2006</c:v>
                </c:pt>
                <c:pt idx="33">
                  <c:v>2007</c:v>
                </c:pt>
                <c:pt idx="34">
                  <c:v>2008</c:v>
                </c:pt>
                <c:pt idx="35">
                  <c:v>2009</c:v>
                </c:pt>
                <c:pt idx="36">
                  <c:v>2010</c:v>
                </c:pt>
                <c:pt idx="37">
                  <c:v>2011</c:v>
                </c:pt>
                <c:pt idx="38">
                  <c:v>2012</c:v>
                </c:pt>
              </c:numCache>
            </c:numRef>
          </c:cat>
          <c:val>
            <c:numRef>
              <c:f>Sheet1!$D$11:$D$49</c:f>
              <c:numCache>
                <c:formatCode>General</c:formatCode>
                <c:ptCount val="39"/>
                <c:pt idx="0">
                  <c:v>30.5</c:v>
                </c:pt>
                <c:pt idx="1">
                  <c:v>30.1</c:v>
                </c:pt>
                <c:pt idx="2">
                  <c:v>28.8</c:v>
                </c:pt>
                <c:pt idx="3">
                  <c:v>28.9</c:v>
                </c:pt>
                <c:pt idx="4">
                  <c:v>28.2</c:v>
                </c:pt>
                <c:pt idx="5">
                  <c:v>26.85</c:v>
                </c:pt>
                <c:pt idx="6">
                  <c:v>25.5</c:v>
                </c:pt>
                <c:pt idx="7">
                  <c:v>27.55</c:v>
                </c:pt>
                <c:pt idx="8">
                  <c:v>29.6</c:v>
                </c:pt>
                <c:pt idx="9">
                  <c:v>23.5</c:v>
                </c:pt>
                <c:pt idx="10">
                  <c:v>24</c:v>
                </c:pt>
                <c:pt idx="11">
                  <c:v>25.2</c:v>
                </c:pt>
                <c:pt idx="12">
                  <c:v>23.8</c:v>
                </c:pt>
                <c:pt idx="13">
                  <c:v>30.2</c:v>
                </c:pt>
                <c:pt idx="14">
                  <c:v>28.2</c:v>
                </c:pt>
                <c:pt idx="15">
                  <c:v>28.4</c:v>
                </c:pt>
                <c:pt idx="16">
                  <c:v>27.1</c:v>
                </c:pt>
                <c:pt idx="17">
                  <c:v>27.8</c:v>
                </c:pt>
                <c:pt idx="18">
                  <c:v>27.25</c:v>
                </c:pt>
                <c:pt idx="19">
                  <c:v>26.7</c:v>
                </c:pt>
                <c:pt idx="20">
                  <c:v>27</c:v>
                </c:pt>
                <c:pt idx="21">
                  <c:v>26.2</c:v>
                </c:pt>
                <c:pt idx="22">
                  <c:v>25.4</c:v>
                </c:pt>
                <c:pt idx="23">
                  <c:v>27.05</c:v>
                </c:pt>
                <c:pt idx="24">
                  <c:v>28.7</c:v>
                </c:pt>
                <c:pt idx="25">
                  <c:v>27.6</c:v>
                </c:pt>
                <c:pt idx="26">
                  <c:v>26.5</c:v>
                </c:pt>
                <c:pt idx="27">
                  <c:v>26.35</c:v>
                </c:pt>
                <c:pt idx="28">
                  <c:v>26.2</c:v>
                </c:pt>
                <c:pt idx="29">
                  <c:v>25.2</c:v>
                </c:pt>
                <c:pt idx="30">
                  <c:v>24.2</c:v>
                </c:pt>
                <c:pt idx="31">
                  <c:v>25.2</c:v>
                </c:pt>
                <c:pt idx="32">
                  <c:v>26.2</c:v>
                </c:pt>
                <c:pt idx="33">
                  <c:v>25.95</c:v>
                </c:pt>
                <c:pt idx="34">
                  <c:v>25.7</c:v>
                </c:pt>
                <c:pt idx="35">
                  <c:v>27.15</c:v>
                </c:pt>
                <c:pt idx="36">
                  <c:v>28.6</c:v>
                </c:pt>
                <c:pt idx="37">
                  <c:v>27.8</c:v>
                </c:pt>
                <c:pt idx="38">
                  <c:v>27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Sheet1!$E$10</c:f>
              <c:strCache>
                <c:ptCount val="1"/>
                <c:pt idx="0">
                  <c:v>Moderate</c:v>
                </c:pt>
              </c:strCache>
            </c:strRef>
          </c:tx>
          <c:spPr>
            <a:ln w="44450">
              <a:solidFill>
                <a:schemeClr val="tx1"/>
              </a:solidFill>
            </a:ln>
          </c:spPr>
          <c:marker>
            <c:symbol val="none"/>
          </c:marker>
          <c:cat>
            <c:numRef>
              <c:f>Sheet1!$C$11:$C$49</c:f>
              <c:numCache>
                <c:formatCode>General</c:formatCode>
                <c:ptCount val="39"/>
                <c:pt idx="0">
                  <c:v>1974</c:v>
                </c:pt>
                <c:pt idx="1">
                  <c:v>1975</c:v>
                </c:pt>
                <c:pt idx="2">
                  <c:v>1976</c:v>
                </c:pt>
                <c:pt idx="3">
                  <c:v>1977</c:v>
                </c:pt>
                <c:pt idx="4">
                  <c:v>1978</c:v>
                </c:pt>
                <c:pt idx="5">
                  <c:v>1979</c:v>
                </c:pt>
                <c:pt idx="6">
                  <c:v>1980</c:v>
                </c:pt>
                <c:pt idx="7">
                  <c:v>1981</c:v>
                </c:pt>
                <c:pt idx="8">
                  <c:v>1982</c:v>
                </c:pt>
                <c:pt idx="9">
                  <c:v>1983</c:v>
                </c:pt>
                <c:pt idx="10">
                  <c:v>1984</c:v>
                </c:pt>
                <c:pt idx="11">
                  <c:v>1985</c:v>
                </c:pt>
                <c:pt idx="12">
                  <c:v>1986</c:v>
                </c:pt>
                <c:pt idx="13">
                  <c:v>1987</c:v>
                </c:pt>
                <c:pt idx="14">
                  <c:v>1988</c:v>
                </c:pt>
                <c:pt idx="15">
                  <c:v>1989</c:v>
                </c:pt>
                <c:pt idx="16">
                  <c:v>1990</c:v>
                </c:pt>
                <c:pt idx="17">
                  <c:v>1991</c:v>
                </c:pt>
                <c:pt idx="18">
                  <c:v>1992</c:v>
                </c:pt>
                <c:pt idx="19">
                  <c:v>1993</c:v>
                </c:pt>
                <c:pt idx="20">
                  <c:v>1994</c:v>
                </c:pt>
                <c:pt idx="21">
                  <c:v>1995</c:v>
                </c:pt>
                <c:pt idx="22">
                  <c:v>1996</c:v>
                </c:pt>
                <c:pt idx="23">
                  <c:v>1997</c:v>
                </c:pt>
                <c:pt idx="24">
                  <c:v>1998</c:v>
                </c:pt>
                <c:pt idx="25">
                  <c:v>1999</c:v>
                </c:pt>
                <c:pt idx="26">
                  <c:v>2000</c:v>
                </c:pt>
                <c:pt idx="27">
                  <c:v>2001</c:v>
                </c:pt>
                <c:pt idx="28">
                  <c:v>2002</c:v>
                </c:pt>
                <c:pt idx="29">
                  <c:v>2003</c:v>
                </c:pt>
                <c:pt idx="30">
                  <c:v>2004</c:v>
                </c:pt>
                <c:pt idx="31">
                  <c:v>2005</c:v>
                </c:pt>
                <c:pt idx="32">
                  <c:v>2006</c:v>
                </c:pt>
                <c:pt idx="33">
                  <c:v>2007</c:v>
                </c:pt>
                <c:pt idx="34">
                  <c:v>2008</c:v>
                </c:pt>
                <c:pt idx="35">
                  <c:v>2009</c:v>
                </c:pt>
                <c:pt idx="36">
                  <c:v>2010</c:v>
                </c:pt>
                <c:pt idx="37">
                  <c:v>2011</c:v>
                </c:pt>
                <c:pt idx="38">
                  <c:v>2012</c:v>
                </c:pt>
              </c:numCache>
            </c:numRef>
          </c:cat>
          <c:val>
            <c:numRef>
              <c:f>Sheet1!$E$11:$E$49</c:f>
              <c:numCache>
                <c:formatCode>General</c:formatCode>
                <c:ptCount val="39"/>
                <c:pt idx="0">
                  <c:v>40</c:v>
                </c:pt>
                <c:pt idx="1">
                  <c:v>40</c:v>
                </c:pt>
                <c:pt idx="2">
                  <c:v>39.9</c:v>
                </c:pt>
                <c:pt idx="3">
                  <c:v>38.799999999999997</c:v>
                </c:pt>
                <c:pt idx="4">
                  <c:v>38.299999999999997</c:v>
                </c:pt>
                <c:pt idx="5">
                  <c:v>39.5</c:v>
                </c:pt>
                <c:pt idx="6">
                  <c:v>40.700000000000003</c:v>
                </c:pt>
                <c:pt idx="7">
                  <c:v>40.299999999999997</c:v>
                </c:pt>
                <c:pt idx="8">
                  <c:v>39.9</c:v>
                </c:pt>
                <c:pt idx="9">
                  <c:v>41.4</c:v>
                </c:pt>
                <c:pt idx="10">
                  <c:v>40.299999999999997</c:v>
                </c:pt>
                <c:pt idx="11">
                  <c:v>38.700000000000003</c:v>
                </c:pt>
                <c:pt idx="12">
                  <c:v>41.3</c:v>
                </c:pt>
                <c:pt idx="13">
                  <c:v>38.200000000000003</c:v>
                </c:pt>
                <c:pt idx="14">
                  <c:v>36.299999999999997</c:v>
                </c:pt>
                <c:pt idx="15">
                  <c:v>39.299999999999997</c:v>
                </c:pt>
                <c:pt idx="16">
                  <c:v>36.200000000000003</c:v>
                </c:pt>
                <c:pt idx="17">
                  <c:v>40</c:v>
                </c:pt>
                <c:pt idx="18">
                  <c:v>38.549999999999997</c:v>
                </c:pt>
                <c:pt idx="19">
                  <c:v>37.1</c:v>
                </c:pt>
                <c:pt idx="20">
                  <c:v>36.4</c:v>
                </c:pt>
                <c:pt idx="21">
                  <c:v>37.25</c:v>
                </c:pt>
                <c:pt idx="22">
                  <c:v>38.1</c:v>
                </c:pt>
                <c:pt idx="23">
                  <c:v>37.35</c:v>
                </c:pt>
                <c:pt idx="24">
                  <c:v>36.6</c:v>
                </c:pt>
                <c:pt idx="25">
                  <c:v>38.25</c:v>
                </c:pt>
                <c:pt idx="26">
                  <c:v>39.9</c:v>
                </c:pt>
                <c:pt idx="27">
                  <c:v>39.549999999999997</c:v>
                </c:pt>
                <c:pt idx="28">
                  <c:v>39.200000000000003</c:v>
                </c:pt>
                <c:pt idx="29">
                  <c:v>38.35</c:v>
                </c:pt>
                <c:pt idx="30">
                  <c:v>37.5</c:v>
                </c:pt>
                <c:pt idx="31">
                  <c:v>38.25</c:v>
                </c:pt>
                <c:pt idx="32">
                  <c:v>39</c:v>
                </c:pt>
                <c:pt idx="33">
                  <c:v>38.799999999999997</c:v>
                </c:pt>
                <c:pt idx="34">
                  <c:v>38.6</c:v>
                </c:pt>
                <c:pt idx="35">
                  <c:v>38.1</c:v>
                </c:pt>
                <c:pt idx="36">
                  <c:v>37.6</c:v>
                </c:pt>
                <c:pt idx="37">
                  <c:v>38.049999999999997</c:v>
                </c:pt>
                <c:pt idx="38">
                  <c:v>38.5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Sheet1!$F$10</c:f>
              <c:strCache>
                <c:ptCount val="1"/>
                <c:pt idx="0">
                  <c:v>Conservative</c:v>
                </c:pt>
              </c:strCache>
            </c:strRef>
          </c:tx>
          <c:spPr>
            <a:ln w="444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Sheet1!$C$11:$C$49</c:f>
              <c:numCache>
                <c:formatCode>General</c:formatCode>
                <c:ptCount val="39"/>
                <c:pt idx="0">
                  <c:v>1974</c:v>
                </c:pt>
                <c:pt idx="1">
                  <c:v>1975</c:v>
                </c:pt>
                <c:pt idx="2">
                  <c:v>1976</c:v>
                </c:pt>
                <c:pt idx="3">
                  <c:v>1977</c:v>
                </c:pt>
                <c:pt idx="4">
                  <c:v>1978</c:v>
                </c:pt>
                <c:pt idx="5">
                  <c:v>1979</c:v>
                </c:pt>
                <c:pt idx="6">
                  <c:v>1980</c:v>
                </c:pt>
                <c:pt idx="7">
                  <c:v>1981</c:v>
                </c:pt>
                <c:pt idx="8">
                  <c:v>1982</c:v>
                </c:pt>
                <c:pt idx="9">
                  <c:v>1983</c:v>
                </c:pt>
                <c:pt idx="10">
                  <c:v>1984</c:v>
                </c:pt>
                <c:pt idx="11">
                  <c:v>1985</c:v>
                </c:pt>
                <c:pt idx="12">
                  <c:v>1986</c:v>
                </c:pt>
                <c:pt idx="13">
                  <c:v>1987</c:v>
                </c:pt>
                <c:pt idx="14">
                  <c:v>1988</c:v>
                </c:pt>
                <c:pt idx="15">
                  <c:v>1989</c:v>
                </c:pt>
                <c:pt idx="16">
                  <c:v>1990</c:v>
                </c:pt>
                <c:pt idx="17">
                  <c:v>1991</c:v>
                </c:pt>
                <c:pt idx="18">
                  <c:v>1992</c:v>
                </c:pt>
                <c:pt idx="19">
                  <c:v>1993</c:v>
                </c:pt>
                <c:pt idx="20">
                  <c:v>1994</c:v>
                </c:pt>
                <c:pt idx="21">
                  <c:v>1995</c:v>
                </c:pt>
                <c:pt idx="22">
                  <c:v>1996</c:v>
                </c:pt>
                <c:pt idx="23">
                  <c:v>1997</c:v>
                </c:pt>
                <c:pt idx="24">
                  <c:v>1998</c:v>
                </c:pt>
                <c:pt idx="25">
                  <c:v>1999</c:v>
                </c:pt>
                <c:pt idx="26">
                  <c:v>2000</c:v>
                </c:pt>
                <c:pt idx="27">
                  <c:v>2001</c:v>
                </c:pt>
                <c:pt idx="28">
                  <c:v>2002</c:v>
                </c:pt>
                <c:pt idx="29">
                  <c:v>2003</c:v>
                </c:pt>
                <c:pt idx="30">
                  <c:v>2004</c:v>
                </c:pt>
                <c:pt idx="31">
                  <c:v>2005</c:v>
                </c:pt>
                <c:pt idx="32">
                  <c:v>2006</c:v>
                </c:pt>
                <c:pt idx="33">
                  <c:v>2007</c:v>
                </c:pt>
                <c:pt idx="34">
                  <c:v>2008</c:v>
                </c:pt>
                <c:pt idx="35">
                  <c:v>2009</c:v>
                </c:pt>
                <c:pt idx="36">
                  <c:v>2010</c:v>
                </c:pt>
                <c:pt idx="37">
                  <c:v>2011</c:v>
                </c:pt>
                <c:pt idx="38">
                  <c:v>2012</c:v>
                </c:pt>
              </c:numCache>
            </c:numRef>
          </c:cat>
          <c:val>
            <c:numRef>
              <c:f>Sheet1!$F$11:$F$49</c:f>
              <c:numCache>
                <c:formatCode>General</c:formatCode>
                <c:ptCount val="39"/>
                <c:pt idx="0">
                  <c:v>29.5</c:v>
                </c:pt>
                <c:pt idx="1">
                  <c:v>29.9</c:v>
                </c:pt>
                <c:pt idx="2">
                  <c:v>31.3</c:v>
                </c:pt>
                <c:pt idx="3">
                  <c:v>32.299999999999997</c:v>
                </c:pt>
                <c:pt idx="4">
                  <c:v>33.5</c:v>
                </c:pt>
                <c:pt idx="5">
                  <c:v>33.65</c:v>
                </c:pt>
                <c:pt idx="6">
                  <c:v>33.799999999999997</c:v>
                </c:pt>
                <c:pt idx="7">
                  <c:v>32.15</c:v>
                </c:pt>
                <c:pt idx="8">
                  <c:v>30.5</c:v>
                </c:pt>
                <c:pt idx="9">
                  <c:v>35.1</c:v>
                </c:pt>
                <c:pt idx="10">
                  <c:v>35.700000000000003</c:v>
                </c:pt>
                <c:pt idx="11">
                  <c:v>36.1</c:v>
                </c:pt>
                <c:pt idx="12">
                  <c:v>34.9</c:v>
                </c:pt>
                <c:pt idx="13">
                  <c:v>31.6</c:v>
                </c:pt>
                <c:pt idx="14">
                  <c:v>35.5</c:v>
                </c:pt>
                <c:pt idx="15">
                  <c:v>32.299999999999997</c:v>
                </c:pt>
                <c:pt idx="16">
                  <c:v>36.700000000000003</c:v>
                </c:pt>
                <c:pt idx="17">
                  <c:v>32.200000000000003</c:v>
                </c:pt>
                <c:pt idx="18">
                  <c:v>34.200000000000003</c:v>
                </c:pt>
                <c:pt idx="19">
                  <c:v>36.200000000000003</c:v>
                </c:pt>
                <c:pt idx="20">
                  <c:v>36.6</c:v>
                </c:pt>
                <c:pt idx="21">
                  <c:v>36.549999999999997</c:v>
                </c:pt>
                <c:pt idx="22">
                  <c:v>36.5</c:v>
                </c:pt>
                <c:pt idx="23">
                  <c:v>35.6</c:v>
                </c:pt>
                <c:pt idx="24">
                  <c:v>34.700000000000003</c:v>
                </c:pt>
                <c:pt idx="25">
                  <c:v>34.15</c:v>
                </c:pt>
                <c:pt idx="26">
                  <c:v>33.6</c:v>
                </c:pt>
                <c:pt idx="27">
                  <c:v>34.1</c:v>
                </c:pt>
                <c:pt idx="28">
                  <c:v>34.6</c:v>
                </c:pt>
                <c:pt idx="29">
                  <c:v>36.450000000000003</c:v>
                </c:pt>
                <c:pt idx="30">
                  <c:v>38.299999999999997</c:v>
                </c:pt>
                <c:pt idx="31">
                  <c:v>36.549999999999997</c:v>
                </c:pt>
                <c:pt idx="32">
                  <c:v>34.799999999999997</c:v>
                </c:pt>
                <c:pt idx="33">
                  <c:v>35.25</c:v>
                </c:pt>
                <c:pt idx="34">
                  <c:v>35.700000000000003</c:v>
                </c:pt>
                <c:pt idx="35">
                  <c:v>34.75</c:v>
                </c:pt>
                <c:pt idx="36">
                  <c:v>33.799999999999997</c:v>
                </c:pt>
                <c:pt idx="37">
                  <c:v>34.15</c:v>
                </c:pt>
                <c:pt idx="38">
                  <c:v>34.5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0993280"/>
        <c:axId val="100999168"/>
      </c:lineChart>
      <c:catAx>
        <c:axId val="1009932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0999168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100999168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00993280"/>
        <c:crossesAt val="1"/>
        <c:crossBetween val="between"/>
      </c:valAx>
      <c:spPr>
        <a:solidFill>
          <a:schemeClr val="bg1">
            <a:lumMod val="95000"/>
          </a:schemeClr>
        </a:solidFill>
      </c:spPr>
    </c:plotArea>
    <c:legend>
      <c:legendPos val="r"/>
      <c:layout>
        <c:manualLayout>
          <c:xMode val="edge"/>
          <c:yMode val="edge"/>
          <c:x val="9.7024214948338003E-2"/>
          <c:y val="0.915601316845711"/>
          <c:w val="0.86808138652089994"/>
          <c:h val="8.1486183777610702E-2"/>
        </c:manualLayout>
      </c:layout>
      <c:overlay val="0"/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7724001508609104E-2"/>
          <c:y val="2.8828350665537E-2"/>
          <c:w val="0.87293478344532505"/>
          <c:h val="0.79355240877148403"/>
        </c:manualLayout>
      </c:layout>
      <c:lineChart>
        <c:grouping val="standard"/>
        <c:varyColors val="0"/>
        <c:ser>
          <c:idx val="0"/>
          <c:order val="0"/>
          <c:tx>
            <c:strRef>
              <c:f>Sheet1!$D$7</c:f>
              <c:strCache>
                <c:ptCount val="1"/>
                <c:pt idx="0">
                  <c:v>Strong and Weak Democrats</c:v>
                </c:pt>
              </c:strCache>
            </c:strRef>
          </c:tx>
          <c:spPr>
            <a:ln w="4445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Sheet1!$C$8:$C$23</c:f>
              <c:numCache>
                <c:formatCode>General</c:formatCode>
                <c:ptCount val="16"/>
                <c:pt idx="0">
                  <c:v>1952</c:v>
                </c:pt>
                <c:pt idx="1">
                  <c:v>1956</c:v>
                </c:pt>
                <c:pt idx="2">
                  <c:v>1960</c:v>
                </c:pt>
                <c:pt idx="3">
                  <c:v>1964</c:v>
                </c:pt>
                <c:pt idx="4">
                  <c:v>1968</c:v>
                </c:pt>
                <c:pt idx="5">
                  <c:v>1972</c:v>
                </c:pt>
                <c:pt idx="6">
                  <c:v>1976</c:v>
                </c:pt>
                <c:pt idx="7">
                  <c:v>1980</c:v>
                </c:pt>
                <c:pt idx="8">
                  <c:v>1984</c:v>
                </c:pt>
                <c:pt idx="9">
                  <c:v>1988</c:v>
                </c:pt>
                <c:pt idx="10">
                  <c:v>1992</c:v>
                </c:pt>
                <c:pt idx="11">
                  <c:v>1996</c:v>
                </c:pt>
                <c:pt idx="12">
                  <c:v>2000</c:v>
                </c:pt>
                <c:pt idx="13">
                  <c:v>2004</c:v>
                </c:pt>
                <c:pt idx="14">
                  <c:v>2008</c:v>
                </c:pt>
                <c:pt idx="15">
                  <c:v>2012</c:v>
                </c:pt>
              </c:numCache>
            </c:numRef>
          </c:cat>
          <c:val>
            <c:numRef>
              <c:f>Sheet1!$D$8:$D$23</c:f>
              <c:numCache>
                <c:formatCode>General</c:formatCode>
                <c:ptCount val="16"/>
                <c:pt idx="0">
                  <c:v>49</c:v>
                </c:pt>
                <c:pt idx="1">
                  <c:v>46</c:v>
                </c:pt>
                <c:pt idx="2">
                  <c:v>47</c:v>
                </c:pt>
                <c:pt idx="3">
                  <c:v>52</c:v>
                </c:pt>
                <c:pt idx="4">
                  <c:v>46</c:v>
                </c:pt>
                <c:pt idx="5">
                  <c:v>40</c:v>
                </c:pt>
                <c:pt idx="6">
                  <c:v>40</c:v>
                </c:pt>
                <c:pt idx="7">
                  <c:v>41</c:v>
                </c:pt>
                <c:pt idx="8">
                  <c:v>37</c:v>
                </c:pt>
                <c:pt idx="9">
                  <c:v>36</c:v>
                </c:pt>
                <c:pt idx="10">
                  <c:v>35</c:v>
                </c:pt>
                <c:pt idx="11">
                  <c:v>37</c:v>
                </c:pt>
                <c:pt idx="12">
                  <c:v>34</c:v>
                </c:pt>
                <c:pt idx="13">
                  <c:v>33</c:v>
                </c:pt>
                <c:pt idx="14">
                  <c:v>34</c:v>
                </c:pt>
                <c:pt idx="15">
                  <c:v>34.9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Sheet1!$E$7</c:f>
              <c:strCache>
                <c:ptCount val="1"/>
                <c:pt idx="0">
                  <c:v>Indepedents including Leaners</c:v>
                </c:pt>
              </c:strCache>
            </c:strRef>
          </c:tx>
          <c:spPr>
            <a:ln w="44450">
              <a:solidFill>
                <a:schemeClr val="tx1"/>
              </a:solidFill>
            </a:ln>
          </c:spPr>
          <c:marker>
            <c:symbol val="none"/>
          </c:marker>
          <c:cat>
            <c:numRef>
              <c:f>Sheet1!$C$8:$C$23</c:f>
              <c:numCache>
                <c:formatCode>General</c:formatCode>
                <c:ptCount val="16"/>
                <c:pt idx="0">
                  <c:v>1952</c:v>
                </c:pt>
                <c:pt idx="1">
                  <c:v>1956</c:v>
                </c:pt>
                <c:pt idx="2">
                  <c:v>1960</c:v>
                </c:pt>
                <c:pt idx="3">
                  <c:v>1964</c:v>
                </c:pt>
                <c:pt idx="4">
                  <c:v>1968</c:v>
                </c:pt>
                <c:pt idx="5">
                  <c:v>1972</c:v>
                </c:pt>
                <c:pt idx="6">
                  <c:v>1976</c:v>
                </c:pt>
                <c:pt idx="7">
                  <c:v>1980</c:v>
                </c:pt>
                <c:pt idx="8">
                  <c:v>1984</c:v>
                </c:pt>
                <c:pt idx="9">
                  <c:v>1988</c:v>
                </c:pt>
                <c:pt idx="10">
                  <c:v>1992</c:v>
                </c:pt>
                <c:pt idx="11">
                  <c:v>1996</c:v>
                </c:pt>
                <c:pt idx="12">
                  <c:v>2000</c:v>
                </c:pt>
                <c:pt idx="13">
                  <c:v>2004</c:v>
                </c:pt>
                <c:pt idx="14">
                  <c:v>2008</c:v>
                </c:pt>
                <c:pt idx="15">
                  <c:v>2012</c:v>
                </c:pt>
              </c:numCache>
            </c:numRef>
          </c:cat>
          <c:val>
            <c:numRef>
              <c:f>Sheet1!$E$8:$E$23</c:f>
              <c:numCache>
                <c:formatCode>General</c:formatCode>
                <c:ptCount val="16"/>
                <c:pt idx="0">
                  <c:v>23</c:v>
                </c:pt>
                <c:pt idx="1">
                  <c:v>25</c:v>
                </c:pt>
                <c:pt idx="2">
                  <c:v>23</c:v>
                </c:pt>
                <c:pt idx="3">
                  <c:v>23</c:v>
                </c:pt>
                <c:pt idx="4">
                  <c:v>30</c:v>
                </c:pt>
                <c:pt idx="5">
                  <c:v>36</c:v>
                </c:pt>
                <c:pt idx="6">
                  <c:v>38</c:v>
                </c:pt>
                <c:pt idx="7">
                  <c:v>36</c:v>
                </c:pt>
                <c:pt idx="8">
                  <c:v>36</c:v>
                </c:pt>
                <c:pt idx="9">
                  <c:v>37</c:v>
                </c:pt>
                <c:pt idx="10">
                  <c:v>39</c:v>
                </c:pt>
                <c:pt idx="11">
                  <c:v>36</c:v>
                </c:pt>
                <c:pt idx="12">
                  <c:v>41</c:v>
                </c:pt>
                <c:pt idx="13">
                  <c:v>39</c:v>
                </c:pt>
                <c:pt idx="14">
                  <c:v>40</c:v>
                </c:pt>
                <c:pt idx="15">
                  <c:v>38.1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Sheet1!$F$7</c:f>
              <c:strCache>
                <c:ptCount val="1"/>
                <c:pt idx="0">
                  <c:v>Strong and Weak Republicans</c:v>
                </c:pt>
              </c:strCache>
            </c:strRef>
          </c:tx>
          <c:spPr>
            <a:ln w="47625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Sheet1!$C$8:$C$23</c:f>
              <c:numCache>
                <c:formatCode>General</c:formatCode>
                <c:ptCount val="16"/>
                <c:pt idx="0">
                  <c:v>1952</c:v>
                </c:pt>
                <c:pt idx="1">
                  <c:v>1956</c:v>
                </c:pt>
                <c:pt idx="2">
                  <c:v>1960</c:v>
                </c:pt>
                <c:pt idx="3">
                  <c:v>1964</c:v>
                </c:pt>
                <c:pt idx="4">
                  <c:v>1968</c:v>
                </c:pt>
                <c:pt idx="5">
                  <c:v>1972</c:v>
                </c:pt>
                <c:pt idx="6">
                  <c:v>1976</c:v>
                </c:pt>
                <c:pt idx="7">
                  <c:v>1980</c:v>
                </c:pt>
                <c:pt idx="8">
                  <c:v>1984</c:v>
                </c:pt>
                <c:pt idx="9">
                  <c:v>1988</c:v>
                </c:pt>
                <c:pt idx="10">
                  <c:v>1992</c:v>
                </c:pt>
                <c:pt idx="11">
                  <c:v>1996</c:v>
                </c:pt>
                <c:pt idx="12">
                  <c:v>2000</c:v>
                </c:pt>
                <c:pt idx="13">
                  <c:v>2004</c:v>
                </c:pt>
                <c:pt idx="14">
                  <c:v>2008</c:v>
                </c:pt>
                <c:pt idx="15">
                  <c:v>2012</c:v>
                </c:pt>
              </c:numCache>
            </c:numRef>
          </c:cat>
          <c:val>
            <c:numRef>
              <c:f>Sheet1!$F$8:$F$23</c:f>
              <c:numCache>
                <c:formatCode>General</c:formatCode>
                <c:ptCount val="16"/>
                <c:pt idx="0">
                  <c:v>28</c:v>
                </c:pt>
                <c:pt idx="1">
                  <c:v>31</c:v>
                </c:pt>
                <c:pt idx="2">
                  <c:v>30</c:v>
                </c:pt>
                <c:pt idx="3">
                  <c:v>25</c:v>
                </c:pt>
                <c:pt idx="4">
                  <c:v>25</c:v>
                </c:pt>
                <c:pt idx="5">
                  <c:v>23</c:v>
                </c:pt>
                <c:pt idx="6">
                  <c:v>23</c:v>
                </c:pt>
                <c:pt idx="7">
                  <c:v>23</c:v>
                </c:pt>
                <c:pt idx="8">
                  <c:v>27</c:v>
                </c:pt>
                <c:pt idx="9">
                  <c:v>28</c:v>
                </c:pt>
                <c:pt idx="10">
                  <c:v>25</c:v>
                </c:pt>
                <c:pt idx="11">
                  <c:v>27</c:v>
                </c:pt>
                <c:pt idx="12">
                  <c:v>24</c:v>
                </c:pt>
                <c:pt idx="13">
                  <c:v>28</c:v>
                </c:pt>
                <c:pt idx="14">
                  <c:v>26</c:v>
                </c:pt>
                <c:pt idx="15">
                  <c:v>27.1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8855296"/>
        <c:axId val="108856832"/>
      </c:lineChart>
      <c:catAx>
        <c:axId val="1088552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08856832"/>
        <c:crosses val="autoZero"/>
        <c:auto val="1"/>
        <c:lblAlgn val="ctr"/>
        <c:lblOffset val="100"/>
        <c:noMultiLvlLbl val="0"/>
      </c:catAx>
      <c:valAx>
        <c:axId val="108856832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08855296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legend>
      <c:legendPos val="r"/>
      <c:layout>
        <c:manualLayout>
          <c:xMode val="edge"/>
          <c:yMode val="edge"/>
          <c:x val="9.3412210192475906E-2"/>
          <c:y val="0.90266192532385103"/>
          <c:w val="0.90658778980752397"/>
          <c:h val="8.1720218440436906E-2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 w="15875">
      <a:solidFill>
        <a:schemeClr val="tx1"/>
      </a:solidFill>
    </a:ln>
  </c:sp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2462695635267794E-2"/>
          <c:y val="2.7528328884284799E-2"/>
          <c:w val="0.666132132788957"/>
          <c:h val="0.89548012726888304"/>
        </c:manualLayout>
      </c:layout>
      <c:lineChart>
        <c:grouping val="standard"/>
        <c:varyColors val="0"/>
        <c:ser>
          <c:idx val="0"/>
          <c:order val="0"/>
          <c:tx>
            <c:strRef>
              <c:f>Sheet2!$C$7</c:f>
              <c:strCache>
                <c:ptCount val="1"/>
                <c:pt idx="0">
                  <c:v>Services/Spending</c:v>
                </c:pt>
              </c:strCache>
            </c:strRef>
          </c:tx>
          <c:spPr>
            <a:ln w="38100">
              <a:solidFill>
                <a:srgbClr val="002060"/>
              </a:solidFill>
            </a:ln>
          </c:spPr>
          <c:marker>
            <c:symbol val="none"/>
          </c:marker>
          <c:cat>
            <c:numRef>
              <c:f>Sheet2!$B$8:$B$14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Sheet2!$C$8:$C$14</c:f>
              <c:numCache>
                <c:formatCode>General</c:formatCode>
                <c:ptCount val="7"/>
                <c:pt idx="0">
                  <c:v>8.2000000000000011</c:v>
                </c:pt>
                <c:pt idx="1">
                  <c:v>13.5</c:v>
                </c:pt>
                <c:pt idx="2">
                  <c:v>16.2</c:v>
                </c:pt>
                <c:pt idx="3">
                  <c:v>34.700000000000003</c:v>
                </c:pt>
                <c:pt idx="4">
                  <c:v>15.9</c:v>
                </c:pt>
                <c:pt idx="5">
                  <c:v>6.3</c:v>
                </c:pt>
                <c:pt idx="6">
                  <c:v>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Sheet2!$D$7</c:f>
              <c:strCache>
                <c:ptCount val="1"/>
                <c:pt idx="0">
                  <c:v>Insurance</c:v>
                </c:pt>
              </c:strCache>
            </c:strRef>
          </c:tx>
          <c:spPr>
            <a:ln w="41275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Sheet2!$B$8:$B$14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Sheet2!$D$8:$D$14</c:f>
              <c:numCache>
                <c:formatCode>General</c:formatCode>
                <c:ptCount val="7"/>
                <c:pt idx="0">
                  <c:v>12.4</c:v>
                </c:pt>
                <c:pt idx="1">
                  <c:v>9.6</c:v>
                </c:pt>
                <c:pt idx="2">
                  <c:v>10.8</c:v>
                </c:pt>
                <c:pt idx="3">
                  <c:v>24.9</c:v>
                </c:pt>
                <c:pt idx="4">
                  <c:v>13.3</c:v>
                </c:pt>
                <c:pt idx="5">
                  <c:v>14.7</c:v>
                </c:pt>
                <c:pt idx="6">
                  <c:v>13.7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Sheet2!$E$7</c:f>
              <c:strCache>
                <c:ptCount val="1"/>
                <c:pt idx="0">
                  <c:v>Aid to Minorities</c:v>
                </c:pt>
              </c:strCache>
            </c:strRef>
          </c:tx>
          <c:spPr>
            <a:ln w="41275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Sheet2!$B$8:$B$14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Sheet2!$E$8:$E$14</c:f>
              <c:numCache>
                <c:formatCode>General</c:formatCode>
                <c:ptCount val="7"/>
                <c:pt idx="0">
                  <c:v>4</c:v>
                </c:pt>
                <c:pt idx="1">
                  <c:v>3.8</c:v>
                </c:pt>
                <c:pt idx="2">
                  <c:v>6.9</c:v>
                </c:pt>
                <c:pt idx="3">
                  <c:v>33.200000000000003</c:v>
                </c:pt>
                <c:pt idx="4">
                  <c:v>11.8</c:v>
                </c:pt>
                <c:pt idx="5">
                  <c:v>15.9</c:v>
                </c:pt>
                <c:pt idx="6">
                  <c:v>23.5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Sheet2!$F$7</c:f>
              <c:strCache>
                <c:ptCount val="1"/>
                <c:pt idx="0">
                  <c:v>Jobs/SOL</c:v>
                </c:pt>
              </c:strCache>
            </c:strRef>
          </c:tx>
          <c:spPr>
            <a:ln w="41275">
              <a:solidFill>
                <a:srgbClr val="7030A0"/>
              </a:solidFill>
            </a:ln>
          </c:spPr>
          <c:marker>
            <c:symbol val="none"/>
          </c:marker>
          <c:cat>
            <c:numRef>
              <c:f>Sheet2!$B$8:$B$14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Sheet2!$F$8:$F$14</c:f>
              <c:numCache>
                <c:formatCode>General</c:formatCode>
                <c:ptCount val="7"/>
                <c:pt idx="0">
                  <c:v>8.1</c:v>
                </c:pt>
                <c:pt idx="1">
                  <c:v>8.5</c:v>
                </c:pt>
                <c:pt idx="2">
                  <c:v>11.7</c:v>
                </c:pt>
                <c:pt idx="3">
                  <c:v>28.9</c:v>
                </c:pt>
                <c:pt idx="4">
                  <c:v>14.6</c:v>
                </c:pt>
                <c:pt idx="5">
                  <c:v>15.6</c:v>
                </c:pt>
                <c:pt idx="6">
                  <c:v>12.3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Sheet2!$G$7</c:f>
              <c:strCache>
                <c:ptCount val="1"/>
                <c:pt idx="0">
                  <c:v>Military Spending</c:v>
                </c:pt>
              </c:strCache>
            </c:strRef>
          </c:tx>
          <c:spPr>
            <a:ln w="44450">
              <a:solidFill>
                <a:schemeClr val="accent6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Sheet2!$B$8:$B$14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Sheet2!$G$8:$G$14</c:f>
              <c:numCache>
                <c:formatCode>General</c:formatCode>
                <c:ptCount val="7"/>
                <c:pt idx="0">
                  <c:v>5</c:v>
                </c:pt>
                <c:pt idx="1">
                  <c:v>8</c:v>
                </c:pt>
                <c:pt idx="2">
                  <c:v>13.6</c:v>
                </c:pt>
                <c:pt idx="3">
                  <c:v>40</c:v>
                </c:pt>
                <c:pt idx="4">
                  <c:v>17.5</c:v>
                </c:pt>
                <c:pt idx="5">
                  <c:v>9.7000000000000011</c:v>
                </c:pt>
                <c:pt idx="6">
                  <c:v>5.8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8915712"/>
        <c:axId val="108921600"/>
      </c:lineChart>
      <c:catAx>
        <c:axId val="1089157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/>
            </a:pPr>
            <a:endParaRPr lang="en-US"/>
          </a:p>
        </c:txPr>
        <c:crossAx val="108921600"/>
        <c:crosses val="autoZero"/>
        <c:auto val="1"/>
        <c:lblAlgn val="ctr"/>
        <c:lblOffset val="100"/>
        <c:noMultiLvlLbl val="0"/>
      </c:catAx>
      <c:valAx>
        <c:axId val="108921600"/>
        <c:scaling>
          <c:orientation val="minMax"/>
          <c:max val="5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/>
            </a:pPr>
            <a:endParaRPr lang="en-US"/>
          </a:p>
        </c:txPr>
        <c:crossAx val="108915712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legend>
      <c:legendPos val="r"/>
      <c:layout>
        <c:manualLayout>
          <c:xMode val="edge"/>
          <c:yMode val="edge"/>
          <c:x val="0.77755334402644105"/>
          <c:y val="0.27210232243696802"/>
          <c:w val="0.21318739671430001"/>
          <c:h val="0.36410800922611902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200" b="1"/>
          </a:pPr>
          <a:endParaRPr lang="en-US"/>
        </a:p>
      </c:txPr>
    </c:legend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1050"/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4112871813353"/>
          <c:y val="3.3070270418702301E-2"/>
          <c:w val="0.731481283286191"/>
          <c:h val="0.8237891096946210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Sheet1!$I$5</c:f>
              <c:strCache>
                <c:ptCount val="1"/>
                <c:pt idx="0">
                  <c:v>2015 Polimetrix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Sheet1!$H$6:$H$12</c:f>
              <c:strCache>
                <c:ptCount val="7"/>
                <c:pt idx="0">
                  <c:v>Strong Democrats</c:v>
                </c:pt>
                <c:pt idx="1">
                  <c:v>Weak Democrats</c:v>
                </c:pt>
                <c:pt idx="2">
                  <c:v>Independent Democrats</c:v>
                </c:pt>
                <c:pt idx="3">
                  <c:v>Independent Independents</c:v>
                </c:pt>
                <c:pt idx="4">
                  <c:v>Independent Republicans</c:v>
                </c:pt>
                <c:pt idx="5">
                  <c:v>Weak Republicans</c:v>
                </c:pt>
                <c:pt idx="6">
                  <c:v>Strong Republicans</c:v>
                </c:pt>
              </c:strCache>
            </c:strRef>
          </c:cat>
          <c:val>
            <c:numRef>
              <c:f>Sheet1!$I$6:$I$12</c:f>
              <c:numCache>
                <c:formatCode>General</c:formatCode>
                <c:ptCount val="7"/>
                <c:pt idx="0">
                  <c:v>87</c:v>
                </c:pt>
                <c:pt idx="1">
                  <c:v>46</c:v>
                </c:pt>
                <c:pt idx="2">
                  <c:v>40</c:v>
                </c:pt>
                <c:pt idx="3">
                  <c:v>11</c:v>
                </c:pt>
                <c:pt idx="4">
                  <c:v>50</c:v>
                </c:pt>
                <c:pt idx="5">
                  <c:v>63</c:v>
                </c:pt>
                <c:pt idx="6">
                  <c:v>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8947712"/>
        <c:axId val="108949504"/>
      </c:barChart>
      <c:catAx>
        <c:axId val="10894771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50" b="1"/>
            </a:pPr>
            <a:endParaRPr lang="en-US"/>
          </a:p>
        </c:txPr>
        <c:crossAx val="108949504"/>
        <c:crosses val="autoZero"/>
        <c:auto val="1"/>
        <c:lblAlgn val="ctr"/>
        <c:lblOffset val="100"/>
        <c:noMultiLvlLbl val="0"/>
      </c:catAx>
      <c:valAx>
        <c:axId val="10894950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108947712"/>
        <c:crosses val="autoZero"/>
        <c:crossBetween val="between"/>
        <c:majorUnit val="20"/>
      </c:valAx>
      <c:spPr>
        <a:solidFill>
          <a:schemeClr val="bg1">
            <a:lumMod val="95000"/>
          </a:schemeClr>
        </a:solidFill>
      </c:spPr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44858522255501"/>
          <c:y val="3.7881229386847397E-2"/>
          <c:w val="0.86055155665160299"/>
          <c:h val="0.78012407539966599"/>
        </c:manualLayout>
      </c:layout>
      <c:lineChart>
        <c:grouping val="standard"/>
        <c:varyColors val="0"/>
        <c:ser>
          <c:idx val="0"/>
          <c:order val="0"/>
          <c:tx>
            <c:strRef>
              <c:f>'Pew PID'!$M$1</c:f>
              <c:strCache>
                <c:ptCount val="1"/>
                <c:pt idx="0">
                  <c:v>Republicans</c:v>
                </c:pt>
              </c:strCache>
            </c:strRef>
          </c:tx>
          <c:spPr>
            <a:ln w="41275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'Pew PID'!$L$2:$L$28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'Pew PID'!$M$2:$M$28</c:f>
              <c:numCache>
                <c:formatCode>General</c:formatCode>
                <c:ptCount val="27"/>
                <c:pt idx="0">
                  <c:v>30</c:v>
                </c:pt>
                <c:pt idx="1">
                  <c:v>32</c:v>
                </c:pt>
                <c:pt idx="2">
                  <c:v>31</c:v>
                </c:pt>
                <c:pt idx="3">
                  <c:v>31</c:v>
                </c:pt>
                <c:pt idx="4">
                  <c:v>28</c:v>
                </c:pt>
                <c:pt idx="5">
                  <c:v>27</c:v>
                </c:pt>
                <c:pt idx="6">
                  <c:v>30</c:v>
                </c:pt>
                <c:pt idx="7">
                  <c:v>31</c:v>
                </c:pt>
                <c:pt idx="8">
                  <c:v>29</c:v>
                </c:pt>
                <c:pt idx="9">
                  <c:v>28</c:v>
                </c:pt>
                <c:pt idx="10">
                  <c:v>28</c:v>
                </c:pt>
                <c:pt idx="11">
                  <c:v>27</c:v>
                </c:pt>
                <c:pt idx="12">
                  <c:v>28</c:v>
                </c:pt>
                <c:pt idx="13">
                  <c:v>29</c:v>
                </c:pt>
                <c:pt idx="14">
                  <c:v>30</c:v>
                </c:pt>
                <c:pt idx="15">
                  <c:v>30</c:v>
                </c:pt>
                <c:pt idx="16">
                  <c:v>30</c:v>
                </c:pt>
                <c:pt idx="17">
                  <c:v>29</c:v>
                </c:pt>
                <c:pt idx="18">
                  <c:v>28</c:v>
                </c:pt>
                <c:pt idx="19">
                  <c:v>25</c:v>
                </c:pt>
                <c:pt idx="20">
                  <c:v>25</c:v>
                </c:pt>
                <c:pt idx="21">
                  <c:v>24</c:v>
                </c:pt>
                <c:pt idx="22">
                  <c:v>25</c:v>
                </c:pt>
                <c:pt idx="23">
                  <c:v>24</c:v>
                </c:pt>
                <c:pt idx="24">
                  <c:v>25</c:v>
                </c:pt>
                <c:pt idx="25">
                  <c:v>24</c:v>
                </c:pt>
                <c:pt idx="26">
                  <c:v>23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'Pew PID'!$N$1</c:f>
              <c:strCache>
                <c:ptCount val="1"/>
                <c:pt idx="0">
                  <c:v>Independents</c:v>
                </c:pt>
              </c:strCache>
            </c:strRef>
          </c:tx>
          <c:spPr>
            <a:ln w="41275">
              <a:solidFill>
                <a:srgbClr val="7030A0"/>
              </a:solidFill>
            </a:ln>
          </c:spPr>
          <c:marker>
            <c:symbol val="none"/>
          </c:marker>
          <c:cat>
            <c:numRef>
              <c:f>'Pew PID'!$L$2:$L$28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'Pew PID'!$N$2:$N$28</c:f>
              <c:numCache>
                <c:formatCode>General</c:formatCode>
                <c:ptCount val="27"/>
                <c:pt idx="0">
                  <c:v>31</c:v>
                </c:pt>
                <c:pt idx="1">
                  <c:v>30</c:v>
                </c:pt>
                <c:pt idx="2">
                  <c:v>29</c:v>
                </c:pt>
                <c:pt idx="3">
                  <c:v>33</c:v>
                </c:pt>
                <c:pt idx="4">
                  <c:v>36</c:v>
                </c:pt>
                <c:pt idx="5">
                  <c:v>34</c:v>
                </c:pt>
                <c:pt idx="6">
                  <c:v>34</c:v>
                </c:pt>
                <c:pt idx="7">
                  <c:v>33</c:v>
                </c:pt>
                <c:pt idx="8">
                  <c:v>33</c:v>
                </c:pt>
                <c:pt idx="9">
                  <c:v>32</c:v>
                </c:pt>
                <c:pt idx="10">
                  <c:v>32</c:v>
                </c:pt>
                <c:pt idx="11">
                  <c:v>34</c:v>
                </c:pt>
                <c:pt idx="12">
                  <c:v>30</c:v>
                </c:pt>
                <c:pt idx="13">
                  <c:v>29</c:v>
                </c:pt>
                <c:pt idx="14">
                  <c:v>30</c:v>
                </c:pt>
                <c:pt idx="15">
                  <c:v>31</c:v>
                </c:pt>
                <c:pt idx="16">
                  <c:v>30</c:v>
                </c:pt>
                <c:pt idx="17">
                  <c:v>30</c:v>
                </c:pt>
                <c:pt idx="18">
                  <c:v>30</c:v>
                </c:pt>
                <c:pt idx="19">
                  <c:v>34</c:v>
                </c:pt>
                <c:pt idx="20">
                  <c:v>32</c:v>
                </c:pt>
                <c:pt idx="21">
                  <c:v>35</c:v>
                </c:pt>
                <c:pt idx="22">
                  <c:v>35</c:v>
                </c:pt>
                <c:pt idx="23">
                  <c:v>37</c:v>
                </c:pt>
                <c:pt idx="24">
                  <c:v>36</c:v>
                </c:pt>
                <c:pt idx="25">
                  <c:v>38</c:v>
                </c:pt>
                <c:pt idx="26">
                  <c:v>40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'Pew PID'!$O$1</c:f>
              <c:strCache>
                <c:ptCount val="1"/>
                <c:pt idx="0">
                  <c:v>Democrats</c:v>
                </c:pt>
              </c:strCache>
            </c:strRef>
          </c:tx>
          <c:spPr>
            <a:ln w="41275">
              <a:solidFill>
                <a:srgbClr val="002060"/>
              </a:solidFill>
            </a:ln>
          </c:spPr>
          <c:marker>
            <c:symbol val="none"/>
          </c:marker>
          <c:cat>
            <c:numRef>
              <c:f>'Pew PID'!$L$2:$L$28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'Pew PID'!$O$2:$O$28</c:f>
              <c:numCache>
                <c:formatCode>General</c:formatCode>
                <c:ptCount val="27"/>
                <c:pt idx="0">
                  <c:v>35</c:v>
                </c:pt>
                <c:pt idx="1">
                  <c:v>34</c:v>
                </c:pt>
                <c:pt idx="2">
                  <c:v>33</c:v>
                </c:pt>
                <c:pt idx="3">
                  <c:v>31</c:v>
                </c:pt>
                <c:pt idx="4">
                  <c:v>33</c:v>
                </c:pt>
                <c:pt idx="5">
                  <c:v>34</c:v>
                </c:pt>
                <c:pt idx="6">
                  <c:v>32</c:v>
                </c:pt>
                <c:pt idx="7">
                  <c:v>30</c:v>
                </c:pt>
                <c:pt idx="8">
                  <c:v>33</c:v>
                </c:pt>
                <c:pt idx="9">
                  <c:v>33</c:v>
                </c:pt>
                <c:pt idx="10">
                  <c:v>33</c:v>
                </c:pt>
                <c:pt idx="11">
                  <c:v>34</c:v>
                </c:pt>
                <c:pt idx="12">
                  <c:v>33</c:v>
                </c:pt>
                <c:pt idx="13">
                  <c:v>34</c:v>
                </c:pt>
                <c:pt idx="14">
                  <c:v>31</c:v>
                </c:pt>
                <c:pt idx="15">
                  <c:v>31</c:v>
                </c:pt>
                <c:pt idx="16">
                  <c:v>33</c:v>
                </c:pt>
                <c:pt idx="17">
                  <c:v>33</c:v>
                </c:pt>
                <c:pt idx="18">
                  <c:v>33</c:v>
                </c:pt>
                <c:pt idx="19">
                  <c:v>33</c:v>
                </c:pt>
                <c:pt idx="20">
                  <c:v>36</c:v>
                </c:pt>
                <c:pt idx="21">
                  <c:v>34</c:v>
                </c:pt>
                <c:pt idx="22">
                  <c:v>33</c:v>
                </c:pt>
                <c:pt idx="23">
                  <c:v>32</c:v>
                </c:pt>
                <c:pt idx="24">
                  <c:v>33</c:v>
                </c:pt>
                <c:pt idx="25">
                  <c:v>32</c:v>
                </c:pt>
                <c:pt idx="26">
                  <c:v>32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8980480"/>
        <c:axId val="100794368"/>
      </c:lineChart>
      <c:catAx>
        <c:axId val="108980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100794368"/>
        <c:crosses val="autoZero"/>
        <c:auto val="1"/>
        <c:lblAlgn val="ctr"/>
        <c:lblOffset val="100"/>
        <c:tickLblSkip val="2"/>
        <c:noMultiLvlLbl val="0"/>
      </c:catAx>
      <c:valAx>
        <c:axId val="100794368"/>
        <c:scaling>
          <c:orientation val="minMax"/>
          <c:max val="5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08980480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legend>
      <c:legendPos val="r"/>
      <c:layout>
        <c:manualLayout>
          <c:xMode val="edge"/>
          <c:yMode val="edge"/>
          <c:x val="0.109898658501021"/>
          <c:y val="0.91466470868607297"/>
          <c:w val="0.86510134149897899"/>
          <c:h val="7.2021786171167695E-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751694106418501"/>
          <c:y val="6.3441261652638303E-2"/>
          <c:w val="0.850294440467669"/>
          <c:h val="0.86457122816544496"/>
        </c:manualLayout>
      </c:layout>
      <c:lineChart>
        <c:grouping val="standard"/>
        <c:varyColors val="0"/>
        <c:ser>
          <c:idx val="0"/>
          <c:order val="0"/>
          <c:tx>
            <c:strRef>
              <c:f>Sheet1!$O$3</c:f>
              <c:strCache>
                <c:ptCount val="1"/>
                <c:pt idx="0">
                  <c:v>ANES: Independents and Leaners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numRef>
              <c:f>Sheet1!$N$4:$N$19</c:f>
              <c:numCache>
                <c:formatCode>General</c:formatCode>
                <c:ptCount val="16"/>
                <c:pt idx="0">
                  <c:v>1952</c:v>
                </c:pt>
                <c:pt idx="1">
                  <c:v>1956</c:v>
                </c:pt>
                <c:pt idx="2">
                  <c:v>1960</c:v>
                </c:pt>
                <c:pt idx="3">
                  <c:v>1964</c:v>
                </c:pt>
                <c:pt idx="4">
                  <c:v>1968</c:v>
                </c:pt>
                <c:pt idx="5">
                  <c:v>1972</c:v>
                </c:pt>
                <c:pt idx="6">
                  <c:v>1976</c:v>
                </c:pt>
                <c:pt idx="7">
                  <c:v>1980</c:v>
                </c:pt>
                <c:pt idx="8">
                  <c:v>1984</c:v>
                </c:pt>
                <c:pt idx="9">
                  <c:v>1988</c:v>
                </c:pt>
                <c:pt idx="10">
                  <c:v>1992</c:v>
                </c:pt>
                <c:pt idx="11">
                  <c:v>1996</c:v>
                </c:pt>
                <c:pt idx="12">
                  <c:v>2000</c:v>
                </c:pt>
                <c:pt idx="13">
                  <c:v>2004</c:v>
                </c:pt>
                <c:pt idx="14">
                  <c:v>2008</c:v>
                </c:pt>
                <c:pt idx="15">
                  <c:v>2012</c:v>
                </c:pt>
              </c:numCache>
            </c:numRef>
          </c:cat>
          <c:val>
            <c:numRef>
              <c:f>Sheet1!$O$4:$O$19</c:f>
              <c:numCache>
                <c:formatCode>General</c:formatCode>
                <c:ptCount val="16"/>
                <c:pt idx="0">
                  <c:v>66.3</c:v>
                </c:pt>
                <c:pt idx="1">
                  <c:v>73.599999999999994</c:v>
                </c:pt>
                <c:pt idx="2">
                  <c:v>45.6</c:v>
                </c:pt>
                <c:pt idx="3">
                  <c:v>66.2</c:v>
                </c:pt>
                <c:pt idx="4">
                  <c:v>68.2</c:v>
                </c:pt>
                <c:pt idx="5">
                  <c:v>66.7</c:v>
                </c:pt>
                <c:pt idx="6">
                  <c:v>45.8</c:v>
                </c:pt>
                <c:pt idx="7">
                  <c:v>67.599999999999994</c:v>
                </c:pt>
                <c:pt idx="8">
                  <c:v>65.599999999999994</c:v>
                </c:pt>
                <c:pt idx="9">
                  <c:v>53.2</c:v>
                </c:pt>
                <c:pt idx="10">
                  <c:v>58.7</c:v>
                </c:pt>
                <c:pt idx="11">
                  <c:v>57.5</c:v>
                </c:pt>
                <c:pt idx="12">
                  <c:v>52.9</c:v>
                </c:pt>
                <c:pt idx="13">
                  <c:v>44.2</c:v>
                </c:pt>
                <c:pt idx="14">
                  <c:v>64.5</c:v>
                </c:pt>
                <c:pt idx="15">
                  <c:v>51.9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0833152"/>
        <c:axId val="100834688"/>
      </c:lineChart>
      <c:catAx>
        <c:axId val="10083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00834688"/>
        <c:crosses val="autoZero"/>
        <c:auto val="1"/>
        <c:lblAlgn val="ctr"/>
        <c:lblOffset val="100"/>
        <c:noMultiLvlLbl val="0"/>
      </c:catAx>
      <c:valAx>
        <c:axId val="100834688"/>
        <c:scaling>
          <c:orientation val="minMax"/>
          <c:max val="10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00833152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999453193350799"/>
          <c:y val="5.1400554097404502E-2"/>
          <c:w val="0.84944991251093604"/>
          <c:h val="0.89719889180519097"/>
        </c:manualLayout>
      </c:layout>
      <c:lineChart>
        <c:grouping val="standard"/>
        <c:varyColors val="0"/>
        <c:ser>
          <c:idx val="0"/>
          <c:order val="0"/>
          <c:tx>
            <c:strRef>
              <c:f>Sheet1!$C$6</c:f>
              <c:strCache>
                <c:ptCount val="1"/>
                <c:pt idx="0">
                  <c:v>Percent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Sheet1!$B$7:$B$26</c:f>
              <c:numCache>
                <c:formatCode>General</c:formatCode>
                <c:ptCount val="20"/>
                <c:pt idx="0">
                  <c:v>1976</c:v>
                </c:pt>
                <c:pt idx="1">
                  <c:v>1978</c:v>
                </c:pt>
                <c:pt idx="2">
                  <c:v>1980</c:v>
                </c:pt>
                <c:pt idx="3">
                  <c:v>1982</c:v>
                </c:pt>
                <c:pt idx="4">
                  <c:v>1984</c:v>
                </c:pt>
                <c:pt idx="5">
                  <c:v>1986</c:v>
                </c:pt>
                <c:pt idx="6">
                  <c:v>1988</c:v>
                </c:pt>
                <c:pt idx="7">
                  <c:v>1990</c:v>
                </c:pt>
                <c:pt idx="8">
                  <c:v>1992</c:v>
                </c:pt>
                <c:pt idx="9">
                  <c:v>1994</c:v>
                </c:pt>
                <c:pt idx="10">
                  <c:v>1996</c:v>
                </c:pt>
                <c:pt idx="11">
                  <c:v>1998</c:v>
                </c:pt>
                <c:pt idx="12">
                  <c:v>2000</c:v>
                </c:pt>
                <c:pt idx="13">
                  <c:v>2002</c:v>
                </c:pt>
                <c:pt idx="14">
                  <c:v>2004</c:v>
                </c:pt>
                <c:pt idx="15">
                  <c:v>2006</c:v>
                </c:pt>
                <c:pt idx="16">
                  <c:v>2008</c:v>
                </c:pt>
                <c:pt idx="17">
                  <c:v>2010</c:v>
                </c:pt>
                <c:pt idx="18">
                  <c:v>2012</c:v>
                </c:pt>
                <c:pt idx="19">
                  <c:v>2014</c:v>
                </c:pt>
              </c:numCache>
            </c:numRef>
          </c:cat>
          <c:val>
            <c:numRef>
              <c:f>Sheet1!$C$7:$C$26</c:f>
              <c:numCache>
                <c:formatCode>General</c:formatCode>
                <c:ptCount val="20"/>
                <c:pt idx="0">
                  <c:v>-10</c:v>
                </c:pt>
                <c:pt idx="1">
                  <c:v>0.5</c:v>
                </c:pt>
                <c:pt idx="2">
                  <c:v>11</c:v>
                </c:pt>
                <c:pt idx="3">
                  <c:v>2</c:v>
                </c:pt>
                <c:pt idx="4">
                  <c:v>7</c:v>
                </c:pt>
                <c:pt idx="5">
                  <c:v>-4</c:v>
                </c:pt>
                <c:pt idx="6">
                  <c:v>-8</c:v>
                </c:pt>
                <c:pt idx="7">
                  <c:v>-6</c:v>
                </c:pt>
                <c:pt idx="8">
                  <c:v>-7</c:v>
                </c:pt>
                <c:pt idx="9">
                  <c:v>14</c:v>
                </c:pt>
                <c:pt idx="10">
                  <c:v>2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-3</c:v>
                </c:pt>
                <c:pt idx="15">
                  <c:v>-18</c:v>
                </c:pt>
                <c:pt idx="16">
                  <c:v>-8</c:v>
                </c:pt>
                <c:pt idx="17">
                  <c:v>18</c:v>
                </c:pt>
                <c:pt idx="18">
                  <c:v>7</c:v>
                </c:pt>
                <c:pt idx="19">
                  <c:v>12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0931072"/>
        <c:axId val="100932608"/>
      </c:lineChart>
      <c:catAx>
        <c:axId val="100931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00932608"/>
        <c:crosses val="autoZero"/>
        <c:auto val="1"/>
        <c:lblAlgn val="ctr"/>
        <c:lblOffset val="100"/>
        <c:noMultiLvlLbl val="0"/>
      </c:catAx>
      <c:valAx>
        <c:axId val="100932608"/>
        <c:scaling>
          <c:orientation val="minMax"/>
          <c:max val="30"/>
          <c:min val="-3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0931072"/>
        <c:crosses val="autoZero"/>
        <c:crossBetween val="between"/>
      </c:valAx>
      <c:spPr>
        <a:solidFill>
          <a:schemeClr val="bg1">
            <a:lumMod val="95000"/>
          </a:schemeClr>
        </a:solidFill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5840352395628797E-2"/>
          <c:y val="5.1400554097404502E-2"/>
          <c:w val="0.87117251764440995"/>
          <c:h val="0.79068029262299699"/>
        </c:manualLayout>
      </c:layout>
      <c:lineChart>
        <c:grouping val="standard"/>
        <c:varyColors val="0"/>
        <c:ser>
          <c:idx val="0"/>
          <c:order val="0"/>
          <c:tx>
            <c:strRef>
              <c:f>Sheet3!$T$15</c:f>
              <c:strCache>
                <c:ptCount val="1"/>
                <c:pt idx="0">
                  <c:v>Weak Partisans</c:v>
                </c:pt>
              </c:strCache>
            </c:strRef>
          </c:tx>
          <c:spPr>
            <a:ln w="44450">
              <a:solidFill>
                <a:schemeClr val="accent1"/>
              </a:solidFill>
            </a:ln>
          </c:spPr>
          <c:marker>
            <c:symbol val="none"/>
          </c:marker>
          <c:cat>
            <c:numRef>
              <c:f>Sheet3!$S$16:$S$24</c:f>
              <c:numCache>
                <c:formatCode>General</c:formatCode>
                <c:ptCount val="9"/>
                <c:pt idx="0">
                  <c:v>1980</c:v>
                </c:pt>
                <c:pt idx="1">
                  <c:v>1984</c:v>
                </c:pt>
                <c:pt idx="2">
                  <c:v>1988</c:v>
                </c:pt>
                <c:pt idx="3">
                  <c:v>1992</c:v>
                </c:pt>
                <c:pt idx="4">
                  <c:v>1996</c:v>
                </c:pt>
                <c:pt idx="5">
                  <c:v>2000</c:v>
                </c:pt>
                <c:pt idx="6">
                  <c:v>2004</c:v>
                </c:pt>
                <c:pt idx="7">
                  <c:v>2008</c:v>
                </c:pt>
                <c:pt idx="8">
                  <c:v>2012</c:v>
                </c:pt>
              </c:numCache>
            </c:numRef>
          </c:cat>
          <c:val>
            <c:numRef>
              <c:f>Sheet3!$T$16:$T$24</c:f>
              <c:numCache>
                <c:formatCode>General</c:formatCode>
                <c:ptCount val="9"/>
                <c:pt idx="0">
                  <c:v>8.3000000000000007</c:v>
                </c:pt>
                <c:pt idx="1">
                  <c:v>0.3</c:v>
                </c:pt>
                <c:pt idx="2">
                  <c:v>4.4000000000000004</c:v>
                </c:pt>
                <c:pt idx="3">
                  <c:v>8.9</c:v>
                </c:pt>
                <c:pt idx="4">
                  <c:v>10.199999999999999</c:v>
                </c:pt>
                <c:pt idx="5">
                  <c:v>12.7</c:v>
                </c:pt>
                <c:pt idx="6">
                  <c:v>5.0999999999999996</c:v>
                </c:pt>
                <c:pt idx="7">
                  <c:v>6.2</c:v>
                </c:pt>
                <c:pt idx="8">
                  <c:v>20.9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Sheet3!$U$15</c:f>
              <c:strCache>
                <c:ptCount val="1"/>
                <c:pt idx="0">
                  <c:v>Stong Partisans</c:v>
                </c:pt>
              </c:strCache>
            </c:strRef>
          </c:tx>
          <c:spPr>
            <a:ln w="44450">
              <a:solidFill>
                <a:srgbClr val="7030A0"/>
              </a:solidFill>
            </a:ln>
          </c:spPr>
          <c:marker>
            <c:symbol val="none"/>
          </c:marker>
          <c:cat>
            <c:numRef>
              <c:f>Sheet3!$S$16:$S$24</c:f>
              <c:numCache>
                <c:formatCode>General</c:formatCode>
                <c:ptCount val="9"/>
                <c:pt idx="0">
                  <c:v>1980</c:v>
                </c:pt>
                <c:pt idx="1">
                  <c:v>1984</c:v>
                </c:pt>
                <c:pt idx="2">
                  <c:v>1988</c:v>
                </c:pt>
                <c:pt idx="3">
                  <c:v>1992</c:v>
                </c:pt>
                <c:pt idx="4">
                  <c:v>1996</c:v>
                </c:pt>
                <c:pt idx="5">
                  <c:v>2000</c:v>
                </c:pt>
                <c:pt idx="6">
                  <c:v>2004</c:v>
                </c:pt>
                <c:pt idx="7">
                  <c:v>2008</c:v>
                </c:pt>
                <c:pt idx="8">
                  <c:v>2012</c:v>
                </c:pt>
              </c:numCache>
            </c:numRef>
          </c:cat>
          <c:val>
            <c:numRef>
              <c:f>Sheet3!$U$16:$U$24</c:f>
              <c:numCache>
                <c:formatCode>General</c:formatCode>
                <c:ptCount val="9"/>
                <c:pt idx="0">
                  <c:v>0.1</c:v>
                </c:pt>
                <c:pt idx="1">
                  <c:v>9.1</c:v>
                </c:pt>
                <c:pt idx="2">
                  <c:v>3.4</c:v>
                </c:pt>
                <c:pt idx="3">
                  <c:v>19.8</c:v>
                </c:pt>
                <c:pt idx="4">
                  <c:v>25.6</c:v>
                </c:pt>
                <c:pt idx="5">
                  <c:v>23.3</c:v>
                </c:pt>
                <c:pt idx="6">
                  <c:v>32</c:v>
                </c:pt>
                <c:pt idx="7">
                  <c:v>40.1</c:v>
                </c:pt>
                <c:pt idx="8">
                  <c:v>38.299999999999997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Sheet3!$V$15</c:f>
              <c:strCache>
                <c:ptCount val="1"/>
                <c:pt idx="0">
                  <c:v>Donors or Workers</c:v>
                </c:pt>
              </c:strCache>
            </c:strRef>
          </c:tx>
          <c:spPr>
            <a:ln w="444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Sheet3!$S$16:$S$24</c:f>
              <c:numCache>
                <c:formatCode>General</c:formatCode>
                <c:ptCount val="9"/>
                <c:pt idx="0">
                  <c:v>1980</c:v>
                </c:pt>
                <c:pt idx="1">
                  <c:v>1984</c:v>
                </c:pt>
                <c:pt idx="2">
                  <c:v>1988</c:v>
                </c:pt>
                <c:pt idx="3">
                  <c:v>1992</c:v>
                </c:pt>
                <c:pt idx="4">
                  <c:v>1996</c:v>
                </c:pt>
                <c:pt idx="5">
                  <c:v>2000</c:v>
                </c:pt>
                <c:pt idx="6">
                  <c:v>2004</c:v>
                </c:pt>
                <c:pt idx="7">
                  <c:v>2008</c:v>
                </c:pt>
                <c:pt idx="8">
                  <c:v>2012</c:v>
                </c:pt>
              </c:numCache>
            </c:numRef>
          </c:cat>
          <c:val>
            <c:numRef>
              <c:f>Sheet3!$V$16:$V$24</c:f>
              <c:numCache>
                <c:formatCode>General</c:formatCode>
                <c:ptCount val="9"/>
                <c:pt idx="0">
                  <c:v>11.3</c:v>
                </c:pt>
                <c:pt idx="1">
                  <c:v>22.7</c:v>
                </c:pt>
                <c:pt idx="2">
                  <c:v>12.8</c:v>
                </c:pt>
                <c:pt idx="3">
                  <c:v>29.3</c:v>
                </c:pt>
                <c:pt idx="4">
                  <c:v>32.9</c:v>
                </c:pt>
                <c:pt idx="5">
                  <c:v>41.3</c:v>
                </c:pt>
                <c:pt idx="6">
                  <c:v>43.6</c:v>
                </c:pt>
                <c:pt idx="7">
                  <c:v>51.4</c:v>
                </c:pt>
                <c:pt idx="8">
                  <c:v>46.6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9591168"/>
        <c:axId val="109601152"/>
      </c:lineChart>
      <c:catAx>
        <c:axId val="109591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109601152"/>
        <c:crosses val="autoZero"/>
        <c:auto val="1"/>
        <c:lblAlgn val="ctr"/>
        <c:lblOffset val="100"/>
        <c:noMultiLvlLbl val="0"/>
      </c:catAx>
      <c:valAx>
        <c:axId val="109601152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09591168"/>
        <c:crosses val="autoZero"/>
        <c:crossBetween val="between"/>
      </c:valAx>
      <c:spPr>
        <a:solidFill>
          <a:schemeClr val="bg1">
            <a:lumMod val="95000"/>
          </a:schemeClr>
        </a:solidFill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7.5346237970253693E-2"/>
          <c:y val="0.90804802591165501"/>
          <c:w val="0.92465376144335798"/>
          <c:h val="9.1951974088345295E-2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 w="15875">
      <a:solidFill>
        <a:schemeClr val="tx1"/>
      </a:solidFill>
    </a:ln>
  </c:sp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43987557111"/>
          <c:y val="5.1400554097404502E-2"/>
          <c:w val="0.86690045688733397"/>
          <c:h val="0.85420884889388804"/>
        </c:manualLayout>
      </c:layout>
      <c:lineChart>
        <c:grouping val="standard"/>
        <c:varyColors val="0"/>
        <c:ser>
          <c:idx val="0"/>
          <c:order val="0"/>
          <c:tx>
            <c:strRef>
              <c:f>Sheet1!$D$6</c:f>
              <c:strCache>
                <c:ptCount val="1"/>
                <c:pt idx="0">
                  <c:v>Split Ticket Voting</c:v>
                </c:pt>
              </c:strCache>
            </c:strRef>
          </c:tx>
          <c:spPr>
            <a:ln w="44450">
              <a:solidFill>
                <a:srgbClr val="002060"/>
              </a:solidFill>
            </a:ln>
          </c:spPr>
          <c:marker>
            <c:symbol val="none"/>
          </c:marker>
          <c:cat>
            <c:numRef>
              <c:f>Sheet1!$C$7:$C$22</c:f>
              <c:numCache>
                <c:formatCode>General</c:formatCode>
                <c:ptCount val="16"/>
                <c:pt idx="0">
                  <c:v>1952</c:v>
                </c:pt>
                <c:pt idx="1">
                  <c:v>1956</c:v>
                </c:pt>
                <c:pt idx="2">
                  <c:v>1960</c:v>
                </c:pt>
                <c:pt idx="3">
                  <c:v>1964</c:v>
                </c:pt>
                <c:pt idx="4">
                  <c:v>1968</c:v>
                </c:pt>
                <c:pt idx="5">
                  <c:v>1972</c:v>
                </c:pt>
                <c:pt idx="6">
                  <c:v>1976</c:v>
                </c:pt>
                <c:pt idx="7">
                  <c:v>1980</c:v>
                </c:pt>
                <c:pt idx="8">
                  <c:v>1984</c:v>
                </c:pt>
                <c:pt idx="9">
                  <c:v>1988</c:v>
                </c:pt>
                <c:pt idx="10">
                  <c:v>1992</c:v>
                </c:pt>
                <c:pt idx="11">
                  <c:v>1996</c:v>
                </c:pt>
                <c:pt idx="12">
                  <c:v>2000</c:v>
                </c:pt>
                <c:pt idx="13">
                  <c:v>2004</c:v>
                </c:pt>
                <c:pt idx="14">
                  <c:v>2008</c:v>
                </c:pt>
                <c:pt idx="15">
                  <c:v>2012</c:v>
                </c:pt>
              </c:numCache>
            </c:numRef>
          </c:cat>
          <c:val>
            <c:numRef>
              <c:f>Sheet1!$D$7:$D$22</c:f>
              <c:numCache>
                <c:formatCode>General</c:formatCode>
                <c:ptCount val="16"/>
                <c:pt idx="0">
                  <c:v>12</c:v>
                </c:pt>
                <c:pt idx="1">
                  <c:v>15</c:v>
                </c:pt>
                <c:pt idx="2">
                  <c:v>14</c:v>
                </c:pt>
                <c:pt idx="3">
                  <c:v>15</c:v>
                </c:pt>
                <c:pt idx="4">
                  <c:v>18</c:v>
                </c:pt>
                <c:pt idx="5">
                  <c:v>30</c:v>
                </c:pt>
                <c:pt idx="6">
                  <c:v>25</c:v>
                </c:pt>
                <c:pt idx="7">
                  <c:v>28</c:v>
                </c:pt>
                <c:pt idx="8">
                  <c:v>26</c:v>
                </c:pt>
                <c:pt idx="9">
                  <c:v>25</c:v>
                </c:pt>
                <c:pt idx="10">
                  <c:v>22</c:v>
                </c:pt>
                <c:pt idx="11">
                  <c:v>17</c:v>
                </c:pt>
                <c:pt idx="12">
                  <c:v>19</c:v>
                </c:pt>
                <c:pt idx="13">
                  <c:v>17</c:v>
                </c:pt>
                <c:pt idx="14">
                  <c:v>17</c:v>
                </c:pt>
                <c:pt idx="15">
                  <c:v>13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FFA-42C0-9752-BDC30F0485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9616512"/>
        <c:axId val="109634688"/>
      </c:lineChart>
      <c:catAx>
        <c:axId val="109616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109634688"/>
        <c:crosses val="autoZero"/>
        <c:auto val="1"/>
        <c:lblAlgn val="ctr"/>
        <c:lblOffset val="100"/>
        <c:noMultiLvlLbl val="0"/>
      </c:catAx>
      <c:valAx>
        <c:axId val="109634688"/>
        <c:scaling>
          <c:orientation val="minMax"/>
          <c:max val="5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09616512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0.01102</cdr:x>
      <cdr:y>0.02678</cdr:y>
    </cdr:from>
    <cdr:to>
      <cdr:x>0.06336</cdr:x>
      <cdr:y>0.84848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-1760200" y="1985571"/>
          <a:ext cx="4132518" cy="4307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800" b="1" dirty="0"/>
            <a:t>Percent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0.01042</cdr:x>
      <cdr:y>0.03226</cdr:y>
    </cdr:from>
    <cdr:to>
      <cdr:x>0.375</cdr:x>
      <cdr:y>0.82258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-457200" y="685800"/>
          <a:ext cx="3733800" cy="2667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600" b="1" dirty="0" smtClean="0"/>
            <a:t>Percent</a:t>
          </a:r>
          <a:endParaRPr lang="en-US" sz="1600" b="1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0.02975</cdr:y>
    </cdr:from>
    <cdr:to>
      <cdr:x>0.03704</cdr:x>
      <cdr:y>0.92424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-2096890" y="2246509"/>
          <a:ext cx="449858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900" b="1" dirty="0" smtClean="0"/>
            <a:t>Percent</a:t>
          </a:r>
          <a:endParaRPr lang="en-US" sz="1900" b="1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0.23578</cdr:x>
      <cdr:y>0.92063</cdr:y>
    </cdr:from>
    <cdr:to>
      <cdr:x>0.97642</cdr:x>
      <cdr:y>0.97971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04442" y="4419600"/>
          <a:ext cx="5982298" cy="2835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/>
            <a:t>% Answering</a:t>
          </a:r>
          <a:r>
            <a:rPr lang="en-US" sz="1400" b="1" baseline="0" dirty="0"/>
            <a:t> Affirmative</a:t>
          </a:r>
          <a:endParaRPr lang="en-US" sz="1400" b="1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0.0173</cdr:x>
      <cdr:y>0.03676</cdr:y>
    </cdr:from>
    <cdr:to>
      <cdr:x>0.14533</cdr:x>
      <cdr:y>0.81818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-1295774" y="1623018"/>
          <a:ext cx="3929927" cy="10536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600" b="1" i="0" dirty="0">
              <a:effectLst/>
            </a:rPr>
            <a:t>% of Americans who say they are... </a:t>
          </a:r>
          <a:endParaRPr lang="en-US" sz="1600" b="1" i="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0.0121</cdr:x>
      <cdr:y>0.06034</cdr:y>
    </cdr:from>
    <cdr:to>
      <cdr:x>0.1059</cdr:x>
      <cdr:y>0.92672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-1543048" y="1885949"/>
          <a:ext cx="3829052" cy="5905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/>
            <a:t>% Two-Party Presidential</a:t>
          </a:r>
          <a:r>
            <a:rPr lang="en-US" sz="1400" b="1" baseline="0" dirty="0"/>
            <a:t> Vote </a:t>
          </a:r>
        </a:p>
        <a:p xmlns:a="http://schemas.openxmlformats.org/drawingml/2006/main">
          <a:pPr algn="ctr"/>
          <a:r>
            <a:rPr lang="en-US" sz="1400" b="1" baseline="0" dirty="0"/>
            <a:t>Supporting the Winning Candidate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0.12727</cdr:x>
      <cdr:y>0.5</cdr:y>
    </cdr:from>
    <cdr:to>
      <cdr:x>0.97273</cdr:x>
      <cdr:y>0.5</cdr:y>
    </cdr:to>
    <cdr:cxnSp macro="">
      <cdr:nvCxnSpPr>
        <cdr:cNvPr id="4" name="Straight Connector 3"/>
        <cdr:cNvCxnSpPr/>
      </cdr:nvCxnSpPr>
      <cdr:spPr>
        <a:xfrm xmlns:a="http://schemas.openxmlformats.org/drawingml/2006/main">
          <a:off x="1066800" y="2209800"/>
          <a:ext cx="7086600" cy="0"/>
        </a:xfrm>
        <a:prstGeom xmlns:a="http://schemas.openxmlformats.org/drawingml/2006/main" prst="line">
          <a:avLst/>
        </a:prstGeom>
        <a:ln xmlns:a="http://schemas.openxmlformats.org/drawingml/2006/main" w="38100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0.00417</cdr:x>
      <cdr:y>0.04412</cdr:y>
    </cdr:from>
    <cdr:to>
      <cdr:x>0.31875</cdr:x>
      <cdr:y>0.94118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-995350" y="1258265"/>
          <a:ext cx="4648202" cy="25888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800" b="1" dirty="0"/>
            <a:t>% Republican - % Democrat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</cdr:x>
      <cdr:y>0.04681</cdr:y>
    </cdr:from>
    <cdr:to>
      <cdr:x>0.08958</cdr:x>
      <cdr:y>0.85106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-1481963" y="1691513"/>
          <a:ext cx="3600450" cy="6365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600" b="1" dirty="0"/>
            <a:t>PID</a:t>
          </a:r>
          <a:r>
            <a:rPr lang="en-US" sz="1600" b="1" baseline="0" dirty="0"/>
            <a:t> Differences</a:t>
          </a:r>
          <a:endParaRPr lang="en-US" sz="1600" b="1" dirty="0"/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0.01146</cdr:x>
      <cdr:y>0.05172</cdr:y>
    </cdr:from>
    <cdr:to>
      <cdr:x>0.15938</cdr:x>
      <cdr:y>0.90476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-1344574" y="1687190"/>
          <a:ext cx="4095094" cy="12173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/>
            <a:t>% Splitting </a:t>
          </a:r>
          <a:r>
            <a:rPr lang="en-US" sz="1400" b="1" dirty="0" smtClean="0"/>
            <a:t>Presidential </a:t>
          </a:r>
          <a:r>
            <a:rPr lang="en-US" sz="1400" b="1" dirty="0"/>
            <a:t>and Congressional Vote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8E65E3-C38A-5A41-95FE-BCBD448B16FF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17CDF-7862-2349-919D-42A8A934C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216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Messy table …  6 different patterns in 12 elections v. only 3 in 19 elections 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Nothing like this since the late 19</a:t>
            </a:r>
            <a:r>
              <a:rPr lang="en-US" baseline="30000" dirty="0" smtClean="0"/>
              <a:t>th</a:t>
            </a:r>
            <a:r>
              <a:rPr lang="en-US" baseline="0" dirty="0" smtClean="0"/>
              <a:t> Century (Brady will discuss) </a:t>
            </a:r>
          </a:p>
          <a:p>
            <a:endParaRPr lang="en-US" baseline="0" dirty="0" smtClean="0"/>
          </a:p>
          <a:p>
            <a:r>
              <a:rPr lang="en-US" baseline="0" dirty="0" smtClean="0"/>
              <a:t>2018 could shift again if Reps lose 24 seats (Reagan lost 26 in 1982)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F21FBD-9F95-4C52-BDAF-21D32CD6A71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3608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Biden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17CDF-7862-2349-919D-42A8A934CDFA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6776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Niall</a:t>
            </a:r>
            <a:r>
              <a:rPr lang="en-US" baseline="0" dirty="0" smtClean="0"/>
              <a:t> and I  / Even if Trump flames out, cleavages not going away fast, and likely will lead to a restructuring of the </a:t>
            </a:r>
            <a:r>
              <a:rPr lang="en-US" baseline="0" smtClean="0"/>
              <a:t>party system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180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29017" indent="-280391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21564" indent="-22431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570189" indent="-22431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18816" indent="-22431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467441" indent="-22431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16065" indent="-22431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364692" indent="-22431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13317" indent="-22431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B060825-F665-4BD2-B0AF-067BA1C6BA99}" type="slidenum">
              <a:rPr lang="en-US" smtClean="0">
                <a:latin typeface="Times New Roman" pitchFamily="18" charset="0"/>
              </a:rPr>
              <a:pPr eaLnBrk="1" hangingPunct="1"/>
              <a:t>30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17CDF-7862-2349-919D-42A8A934CDFA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0561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Graduations of sorting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F21FBD-9F95-4C52-BDAF-21D32CD6A717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1749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Sorted parties plus national funding</a:t>
            </a:r>
            <a:r>
              <a:rPr lang="en-US" baseline="0" dirty="0" smtClean="0"/>
              <a:t> </a:t>
            </a:r>
            <a:r>
              <a:rPr lang="en-US" baseline="0" dirty="0" smtClean="0">
                <a:sym typeface="Wingdings" panose="05000000000000000000" pitchFamily="2" charset="2"/>
              </a:rPr>
              <a:t> similar candidates.  </a:t>
            </a:r>
            <a:r>
              <a:rPr lang="en-US" dirty="0" smtClean="0"/>
              <a:t>As a result </a:t>
            </a:r>
            <a:r>
              <a:rPr lang="en-US" baseline="0" dirty="0" smtClean="0"/>
              <a:t>p</a:t>
            </a:r>
            <a:r>
              <a:rPr lang="en-US" dirty="0" smtClean="0"/>
              <a:t>eople vote</a:t>
            </a:r>
            <a:r>
              <a:rPr lang="en-US" baseline="0" dirty="0" smtClean="0"/>
              <a:t> for the party not the person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F21FBD-9F95-4C52-BDAF-21D32CD6A717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9746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587" indent="-228587">
              <a:buAutoNum type="arabicPeriod"/>
            </a:pPr>
            <a:r>
              <a:rPr lang="en-US" dirty="0" smtClean="0"/>
              <a:t>The micro-mechanism</a:t>
            </a:r>
            <a:r>
              <a:rPr lang="en-US" baseline="0" dirty="0" smtClean="0"/>
              <a:t> is split-ticket voting</a:t>
            </a:r>
          </a:p>
          <a:p>
            <a:endParaRPr lang="en-US" dirty="0" smtClean="0"/>
          </a:p>
          <a:p>
            <a:r>
              <a:rPr lang="en-US" dirty="0" smtClean="0"/>
              <a:t>2.  Occurs</a:t>
            </a:r>
            <a:r>
              <a:rPr lang="en-US" baseline="0" dirty="0" smtClean="0"/>
              <a:t> when citizens vote for </a:t>
            </a:r>
            <a:r>
              <a:rPr lang="en-US" dirty="0" smtClean="0"/>
              <a:t>House</a:t>
            </a:r>
            <a:r>
              <a:rPr lang="en-US" baseline="0" dirty="0" smtClean="0"/>
              <a:t> and presidential candidates for different reasons and/or H and P candidates adopt different positions, but as parties sort 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C9E9-B109-4E6A-983D-2B7F5D3D9C5E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3241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112" indent="-22858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8810" indent="-22858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4E19001-D589-4568-912C-41FDA5D1AC47}" type="slidenum">
              <a:rPr lang="en-US" altLang="en-US" smtClean="0"/>
              <a:pPr eaLnBrk="1" hangingPunct="1">
                <a:spcBef>
                  <a:spcPct val="0"/>
                </a:spcBef>
              </a:pPr>
              <a:t>35</a:t>
            </a:fld>
            <a:endParaRPr lang="en-US" alt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>
                <a:latin typeface="Arial" charset="0"/>
              </a:rPr>
              <a:t>Even on abortion there are strong Democrats and strong Republicans whose views are “wrong”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F21FBD-9F95-4C52-BDAF-21D32CD6A71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2956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F9B2CA-7BE6-423E-BE2C-DB6FD23D866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8950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F9B2CA-7BE6-423E-BE2C-DB6FD23D866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4998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</a:t>
            </a:r>
            <a:r>
              <a:rPr lang="en-US" baseline="0" dirty="0" smtClean="0"/>
              <a:t> we have is sorting which has led to polarization of the two parties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F21FBD-9F95-4C52-BDAF-21D32CD6A71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3172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F21FBD-9F95-4C52-BDAF-21D32CD6A71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5883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16 elections, winner won independents in 13.  Exceptions?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F21FBD-9F95-4C52-BDAF-21D32CD6A71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9168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Ping-pong</a:t>
            </a:r>
            <a:r>
              <a:rPr lang="en-US" dirty="0" smtClean="0"/>
              <a:t>: no sign of ending soon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F9B2CA-7BE6-423E-BE2C-DB6FD23D866E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9384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C73015C-1AF1-4EE0-A766-764DE53A2B6A}" type="slidenum">
              <a:rPr lang="en-US" altLang="en-US"/>
              <a:pPr eaLnBrk="1" hangingPunct="1"/>
              <a:t>21</a:t>
            </a:fld>
            <a:endParaRPr lang="en-US" altLang="en-US"/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mtClean="0"/>
              <a:t>Narrative peaked in 2004.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6F7B-F51F-3A4A-8677-ABF2FFA107AD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B5BD3-6DF0-2642-B5B0-DB879D6F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978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6F7B-F51F-3A4A-8677-ABF2FFA107AD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B5BD3-6DF0-2642-B5B0-DB879D6F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550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6F7B-F51F-3A4A-8677-ABF2FFA107AD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B5BD3-6DF0-2642-B5B0-DB879D6F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539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6F7B-F51F-3A4A-8677-ABF2FFA107AD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B5BD3-6DF0-2642-B5B0-DB879D6F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515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6F7B-F51F-3A4A-8677-ABF2FFA107AD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B5BD3-6DF0-2642-B5B0-DB879D6F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588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6F7B-F51F-3A4A-8677-ABF2FFA107AD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B5BD3-6DF0-2642-B5B0-DB879D6F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729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6F7B-F51F-3A4A-8677-ABF2FFA107AD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B5BD3-6DF0-2642-B5B0-DB879D6F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363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6F7B-F51F-3A4A-8677-ABF2FFA107AD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B5BD3-6DF0-2642-B5B0-DB879D6F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00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6F7B-F51F-3A4A-8677-ABF2FFA107AD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B5BD3-6DF0-2642-B5B0-DB879D6F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111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6F7B-F51F-3A4A-8677-ABF2FFA107AD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B5BD3-6DF0-2642-B5B0-DB879D6F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1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6F7B-F51F-3A4A-8677-ABF2FFA107AD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B5BD3-6DF0-2642-B5B0-DB879D6F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929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B6F7B-F51F-3A4A-8677-ABF2FFA107AD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B5BD3-6DF0-2642-B5B0-DB879D6F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71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List_of_active_nationalist_parties_in_Europ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42588"/>
            <a:ext cx="7772400" cy="1837345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The 2016 Presidential Election</a:t>
            </a:r>
            <a:br>
              <a:rPr lang="en-US" sz="4000" b="1" dirty="0" smtClean="0"/>
            </a:br>
            <a:r>
              <a:rPr lang="en-US" sz="4000" b="1" dirty="0" smtClean="0"/>
              <a:t>in Context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92680"/>
            <a:ext cx="6400800" cy="2246120"/>
          </a:xfrm>
        </p:spPr>
        <p:txBody>
          <a:bodyPr/>
          <a:lstStyle/>
          <a:p>
            <a:r>
              <a:rPr lang="en-US" dirty="0" smtClean="0"/>
              <a:t>Morris Fiorina</a:t>
            </a:r>
          </a:p>
          <a:p>
            <a:r>
              <a:rPr lang="en-US" dirty="0" smtClean="0"/>
              <a:t>Hoover Institution</a:t>
            </a:r>
          </a:p>
          <a:p>
            <a:r>
              <a:rPr lang="en-US" dirty="0" smtClean="0"/>
              <a:t>January 12,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057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000" b="1" dirty="0" smtClean="0"/>
              <a:t>The Problem </a:t>
            </a:r>
            <a:r>
              <a:rPr lang="en-US" sz="4000" b="1" dirty="0"/>
              <a:t>with European-Style </a:t>
            </a:r>
            <a:r>
              <a:rPr lang="en-US" sz="4000" b="1" dirty="0" smtClean="0"/>
              <a:t>Parties in the United States:</a:t>
            </a:r>
          </a:p>
          <a:p>
            <a:pPr marL="0" indent="0" algn="ctr">
              <a:buNone/>
            </a:pPr>
            <a:endParaRPr lang="en-US" sz="4000" b="1" dirty="0"/>
          </a:p>
          <a:p>
            <a:pPr marL="0" indent="0" algn="ctr">
              <a:buNone/>
            </a:pPr>
            <a:r>
              <a:rPr lang="en-US" sz="4000" b="1" dirty="0" smtClean="0"/>
              <a:t>Only two of them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39288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Most </a:t>
            </a:r>
            <a:r>
              <a:rPr lang="en-US" sz="3600" b="1" dirty="0"/>
              <a:t>Advanced Democracies Have </a:t>
            </a:r>
            <a:r>
              <a:rPr lang="en-US" sz="3600" b="1" dirty="0" smtClean="0"/>
              <a:t>Multi-Party Coalition </a:t>
            </a:r>
            <a:r>
              <a:rPr lang="en-US" sz="3600" b="1" dirty="0"/>
              <a:t>Governments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2950514"/>
              </p:ext>
            </p:extLst>
          </p:nvPr>
        </p:nvGraphicFramePr>
        <p:xfrm>
          <a:off x="2161219" y="1549750"/>
          <a:ext cx="4821561" cy="52394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8183"/>
                <a:gridCol w="1341689"/>
                <a:gridCol w="1341689"/>
              </a:tblGrid>
              <a:tr h="8229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# of Parties in </a:t>
                      </a:r>
                      <a:r>
                        <a:rPr lang="en-US" sz="1800" dirty="0" smtClean="0">
                          <a:effectLst/>
                        </a:rPr>
                        <a:t>Govern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# of Parties With </a:t>
                      </a:r>
                      <a:r>
                        <a:rPr lang="en-US" sz="1800" dirty="0" smtClean="0">
                          <a:effectLst/>
                        </a:rPr>
                        <a:t>Seats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Australia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9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Austria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Belgium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Czech Republic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7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Finland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France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17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Germany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Ireland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Italy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Japan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Luxembourg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Netherlands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Sweden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8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United Kingdom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10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937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Two Sizes Fit All?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37333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spcAft>
                <a:spcPts val="3600"/>
              </a:spcAft>
              <a:buNone/>
            </a:pPr>
            <a:r>
              <a:rPr lang="en-US" b="1" dirty="0" smtClean="0"/>
              <a:t>	</a:t>
            </a:r>
            <a:r>
              <a:rPr lang="en-US" sz="3600" b="1" dirty="0" smtClean="0"/>
              <a:t>            Platform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dirty="0"/>
              <a:t>	</a:t>
            </a:r>
            <a:r>
              <a:rPr lang="en-US" dirty="0" smtClean="0"/>
              <a:t>					</a:t>
            </a:r>
            <a:r>
              <a:rPr lang="en-US" b="1" dirty="0" smtClean="0"/>
              <a:t>1</a:t>
            </a:r>
            <a:r>
              <a:rPr lang="en-US" b="1" dirty="0"/>
              <a:t>	</a:t>
            </a:r>
            <a:r>
              <a:rPr lang="en-US" b="1" dirty="0" smtClean="0"/>
              <a:t>   2</a:t>
            </a:r>
            <a:r>
              <a:rPr lang="en-US" b="1" dirty="0"/>
              <a:t>	</a:t>
            </a:r>
            <a:r>
              <a:rPr lang="en-US" b="1" dirty="0" smtClean="0"/>
              <a:t> 3</a:t>
            </a:r>
            <a:r>
              <a:rPr lang="en-US" b="1" dirty="0"/>
              <a:t>	</a:t>
            </a:r>
            <a:r>
              <a:rPr lang="en-US" b="1" dirty="0" smtClean="0"/>
              <a:t>   4</a:t>
            </a:r>
            <a:r>
              <a:rPr lang="en-US" b="1" dirty="0"/>
              <a:t>	</a:t>
            </a:r>
            <a:r>
              <a:rPr lang="en-US" b="1" dirty="0" smtClean="0"/>
              <a:t>5    6</a:t>
            </a:r>
            <a:r>
              <a:rPr lang="en-US" b="1" dirty="0"/>
              <a:t>	</a:t>
            </a:r>
            <a:r>
              <a:rPr lang="en-US" b="1" dirty="0" smtClean="0"/>
              <a:t>   7    8</a:t>
            </a:r>
            <a:endParaRPr lang="en-US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 smtClean="0"/>
              <a:t>Foreign				C</a:t>
            </a:r>
            <a:r>
              <a:rPr lang="en-US" dirty="0"/>
              <a:t>	</a:t>
            </a:r>
            <a:r>
              <a:rPr lang="en-US" dirty="0" smtClean="0"/>
              <a:t>   C</a:t>
            </a:r>
            <a:r>
              <a:rPr lang="en-US" dirty="0"/>
              <a:t>	</a:t>
            </a:r>
            <a:r>
              <a:rPr lang="en-US" dirty="0" smtClean="0"/>
              <a:t> C</a:t>
            </a:r>
            <a:r>
              <a:rPr lang="en-US" dirty="0"/>
              <a:t>	</a:t>
            </a:r>
            <a:r>
              <a:rPr lang="en-US" dirty="0" smtClean="0"/>
              <a:t>   C</a:t>
            </a:r>
            <a:r>
              <a:rPr lang="en-US" dirty="0"/>
              <a:t>	</a:t>
            </a:r>
            <a:r>
              <a:rPr lang="en-US" dirty="0" smtClean="0"/>
              <a:t>A    </a:t>
            </a:r>
            <a:r>
              <a:rPr lang="en-US" dirty="0" err="1" smtClean="0"/>
              <a:t>A</a:t>
            </a:r>
            <a:r>
              <a:rPr lang="en-US" dirty="0" smtClean="0"/>
              <a:t>    </a:t>
            </a:r>
            <a:r>
              <a:rPr lang="en-US" dirty="0" err="1" smtClean="0"/>
              <a:t>A</a:t>
            </a:r>
            <a:r>
              <a:rPr lang="en-US" dirty="0" smtClean="0"/>
              <a:t>   </a:t>
            </a:r>
            <a:r>
              <a:rPr lang="en-US" dirty="0" err="1" smtClean="0"/>
              <a:t>A</a:t>
            </a:r>
            <a:endParaRPr lang="en-US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/>
              <a:t>Economic		</a:t>
            </a:r>
            <a:r>
              <a:rPr lang="en-US" dirty="0" smtClean="0"/>
              <a:t>	G</a:t>
            </a:r>
            <a:r>
              <a:rPr lang="en-US" dirty="0"/>
              <a:t>	</a:t>
            </a:r>
            <a:r>
              <a:rPr lang="en-US" dirty="0" smtClean="0"/>
              <a:t>   G</a:t>
            </a:r>
            <a:r>
              <a:rPr lang="en-US" dirty="0"/>
              <a:t>	</a:t>
            </a:r>
            <a:r>
              <a:rPr lang="en-US" dirty="0" smtClean="0"/>
              <a:t>M</a:t>
            </a:r>
            <a:r>
              <a:rPr lang="en-US" dirty="0"/>
              <a:t>	</a:t>
            </a:r>
            <a:r>
              <a:rPr lang="en-US" dirty="0" smtClean="0"/>
              <a:t>   M   G    </a:t>
            </a:r>
            <a:r>
              <a:rPr lang="en-US" dirty="0" err="1" smtClean="0"/>
              <a:t>G</a:t>
            </a:r>
            <a:r>
              <a:rPr lang="en-US" dirty="0" smtClean="0"/>
              <a:t>   M  </a:t>
            </a:r>
            <a:r>
              <a:rPr lang="en-US" dirty="0" err="1" smtClean="0"/>
              <a:t>M</a:t>
            </a:r>
            <a:r>
              <a:rPr lang="en-US" dirty="0"/>
              <a:t>	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Cultural			</a:t>
            </a:r>
            <a:r>
              <a:rPr lang="en-US" dirty="0" smtClean="0"/>
              <a:t>	P</a:t>
            </a:r>
            <a:r>
              <a:rPr lang="en-US" dirty="0"/>
              <a:t>	</a:t>
            </a:r>
            <a:r>
              <a:rPr lang="en-US" dirty="0" smtClean="0"/>
              <a:t>   T</a:t>
            </a:r>
            <a:r>
              <a:rPr lang="en-US" dirty="0"/>
              <a:t>	</a:t>
            </a:r>
            <a:r>
              <a:rPr lang="en-US" dirty="0" smtClean="0"/>
              <a:t> P</a:t>
            </a:r>
            <a:r>
              <a:rPr lang="en-US" dirty="0"/>
              <a:t>	</a:t>
            </a:r>
            <a:r>
              <a:rPr lang="en-US" dirty="0" smtClean="0"/>
              <a:t>   T     P</a:t>
            </a:r>
            <a:r>
              <a:rPr lang="en-US" dirty="0"/>
              <a:t>	</a:t>
            </a:r>
            <a:r>
              <a:rPr lang="en-US" dirty="0" smtClean="0"/>
              <a:t>  T</a:t>
            </a:r>
            <a:r>
              <a:rPr lang="en-US" dirty="0"/>
              <a:t>	</a:t>
            </a:r>
            <a:r>
              <a:rPr lang="en-US" dirty="0" smtClean="0"/>
              <a:t>   P    T</a:t>
            </a:r>
            <a:endParaRPr lang="en-US" dirty="0"/>
          </a:p>
          <a:p>
            <a:pPr marL="2286000" lvl="5" indent="0">
              <a:buNone/>
            </a:pPr>
            <a:r>
              <a:rPr lang="en-US" dirty="0"/>
              <a:t> </a:t>
            </a:r>
            <a:r>
              <a:rPr lang="en-US" dirty="0" smtClean="0"/>
              <a:t>      (D)									      (R)</a:t>
            </a:r>
          </a:p>
          <a:p>
            <a:pPr marL="2286000" lvl="5" indent="0">
              <a:buNone/>
            </a:pPr>
            <a:r>
              <a:rPr lang="en-US" dirty="0" smtClean="0"/>
              <a:t>		                 (L)				 (ND)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269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Two Sizes Fit All?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37333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spcAft>
                <a:spcPts val="3600"/>
              </a:spcAft>
              <a:buNone/>
            </a:pPr>
            <a:r>
              <a:rPr lang="en-US" b="1" dirty="0" smtClean="0"/>
              <a:t>	</a:t>
            </a:r>
            <a:r>
              <a:rPr lang="en-US" sz="3600" b="1" dirty="0" smtClean="0"/>
              <a:t>            Platform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dirty="0"/>
              <a:t>	</a:t>
            </a:r>
            <a:r>
              <a:rPr lang="en-US" dirty="0" smtClean="0"/>
              <a:t>					</a:t>
            </a:r>
            <a:r>
              <a:rPr lang="en-US" b="1" dirty="0" smtClean="0"/>
              <a:t>1</a:t>
            </a:r>
            <a:r>
              <a:rPr lang="en-US" b="1" dirty="0"/>
              <a:t>	</a:t>
            </a:r>
            <a:r>
              <a:rPr lang="en-US" b="1" dirty="0" smtClean="0"/>
              <a:t>   2</a:t>
            </a:r>
            <a:r>
              <a:rPr lang="en-US" b="1" dirty="0"/>
              <a:t>	</a:t>
            </a:r>
            <a:r>
              <a:rPr lang="en-US" b="1" dirty="0" smtClean="0"/>
              <a:t> 3</a:t>
            </a:r>
            <a:r>
              <a:rPr lang="en-US" b="1" dirty="0"/>
              <a:t>	</a:t>
            </a:r>
            <a:r>
              <a:rPr lang="en-US" b="1" dirty="0" smtClean="0"/>
              <a:t>   4</a:t>
            </a:r>
            <a:r>
              <a:rPr lang="en-US" b="1" dirty="0"/>
              <a:t>	</a:t>
            </a:r>
            <a:r>
              <a:rPr lang="en-US" b="1" dirty="0" smtClean="0"/>
              <a:t>5    6</a:t>
            </a:r>
            <a:r>
              <a:rPr lang="en-US" b="1" dirty="0"/>
              <a:t>	</a:t>
            </a:r>
            <a:r>
              <a:rPr lang="en-US" b="1" dirty="0" smtClean="0"/>
              <a:t>   7    8</a:t>
            </a:r>
            <a:endParaRPr lang="en-US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 smtClean="0"/>
              <a:t>Foreign				C</a:t>
            </a:r>
            <a:r>
              <a:rPr lang="en-US" dirty="0"/>
              <a:t>	</a:t>
            </a:r>
            <a:r>
              <a:rPr lang="en-US" dirty="0" smtClean="0"/>
              <a:t>   C</a:t>
            </a:r>
            <a:r>
              <a:rPr lang="en-US" dirty="0"/>
              <a:t>	</a:t>
            </a:r>
            <a:r>
              <a:rPr lang="en-US" dirty="0" smtClean="0"/>
              <a:t> C</a:t>
            </a:r>
            <a:r>
              <a:rPr lang="en-US" dirty="0"/>
              <a:t>	</a:t>
            </a:r>
            <a:r>
              <a:rPr lang="en-US" dirty="0" smtClean="0"/>
              <a:t>   C</a:t>
            </a:r>
            <a:r>
              <a:rPr lang="en-US" dirty="0"/>
              <a:t>	</a:t>
            </a:r>
            <a:r>
              <a:rPr lang="en-US" dirty="0" smtClean="0"/>
              <a:t>A    </a:t>
            </a:r>
            <a:r>
              <a:rPr lang="en-US" dirty="0" err="1" smtClean="0"/>
              <a:t>A</a:t>
            </a:r>
            <a:r>
              <a:rPr lang="en-US" dirty="0" smtClean="0"/>
              <a:t>    </a:t>
            </a:r>
            <a:r>
              <a:rPr lang="en-US" dirty="0" err="1" smtClean="0"/>
              <a:t>A</a:t>
            </a:r>
            <a:r>
              <a:rPr lang="en-US" dirty="0" smtClean="0"/>
              <a:t>   </a:t>
            </a:r>
            <a:r>
              <a:rPr lang="en-US" dirty="0" err="1" smtClean="0"/>
              <a:t>A</a:t>
            </a:r>
            <a:endParaRPr lang="en-US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/>
              <a:t>Economic		</a:t>
            </a:r>
            <a:r>
              <a:rPr lang="en-US" dirty="0" smtClean="0"/>
              <a:t>	G</a:t>
            </a:r>
            <a:r>
              <a:rPr lang="en-US" dirty="0"/>
              <a:t>	</a:t>
            </a:r>
            <a:r>
              <a:rPr lang="en-US" dirty="0" smtClean="0"/>
              <a:t>   G</a:t>
            </a:r>
            <a:r>
              <a:rPr lang="en-US" dirty="0"/>
              <a:t>	</a:t>
            </a:r>
            <a:r>
              <a:rPr lang="en-US" dirty="0" smtClean="0"/>
              <a:t>M</a:t>
            </a:r>
            <a:r>
              <a:rPr lang="en-US" dirty="0"/>
              <a:t>	</a:t>
            </a:r>
            <a:r>
              <a:rPr lang="en-US" dirty="0" smtClean="0"/>
              <a:t>   M   G    </a:t>
            </a:r>
            <a:r>
              <a:rPr lang="en-US" dirty="0" err="1" smtClean="0"/>
              <a:t>G</a:t>
            </a:r>
            <a:r>
              <a:rPr lang="en-US" dirty="0" smtClean="0"/>
              <a:t>   M  </a:t>
            </a:r>
            <a:r>
              <a:rPr lang="en-US" dirty="0" err="1" smtClean="0"/>
              <a:t>M</a:t>
            </a:r>
            <a:r>
              <a:rPr lang="en-US" dirty="0"/>
              <a:t>	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Cultural			</a:t>
            </a:r>
            <a:r>
              <a:rPr lang="en-US" dirty="0" smtClean="0"/>
              <a:t>	P</a:t>
            </a:r>
            <a:r>
              <a:rPr lang="en-US" dirty="0"/>
              <a:t>	</a:t>
            </a:r>
            <a:r>
              <a:rPr lang="en-US" dirty="0" smtClean="0"/>
              <a:t>   T</a:t>
            </a:r>
            <a:r>
              <a:rPr lang="en-US" dirty="0"/>
              <a:t>	</a:t>
            </a:r>
            <a:r>
              <a:rPr lang="en-US" dirty="0" smtClean="0"/>
              <a:t> P</a:t>
            </a:r>
            <a:r>
              <a:rPr lang="en-US" dirty="0"/>
              <a:t>	</a:t>
            </a:r>
            <a:r>
              <a:rPr lang="en-US" dirty="0" smtClean="0"/>
              <a:t>   T     P</a:t>
            </a:r>
            <a:r>
              <a:rPr lang="en-US" dirty="0"/>
              <a:t>	</a:t>
            </a:r>
            <a:r>
              <a:rPr lang="en-US" dirty="0" smtClean="0"/>
              <a:t>  T</a:t>
            </a:r>
            <a:r>
              <a:rPr lang="en-US" dirty="0"/>
              <a:t>	</a:t>
            </a:r>
            <a:r>
              <a:rPr lang="en-US" dirty="0" smtClean="0"/>
              <a:t>   P    T</a:t>
            </a:r>
            <a:endParaRPr lang="en-US" dirty="0"/>
          </a:p>
          <a:p>
            <a:pPr marL="2286000" lvl="5" indent="0">
              <a:buNone/>
            </a:pPr>
            <a:r>
              <a:rPr lang="en-US" dirty="0"/>
              <a:t> </a:t>
            </a:r>
            <a:r>
              <a:rPr lang="en-US" dirty="0" smtClean="0"/>
              <a:t>      (D)									      (R)</a:t>
            </a:r>
          </a:p>
          <a:p>
            <a:pPr marL="2286000" lvl="5" indent="0">
              <a:buNone/>
            </a:pPr>
            <a:r>
              <a:rPr lang="en-US" dirty="0" smtClean="0"/>
              <a:t>		</a:t>
            </a:r>
            <a:r>
              <a:rPr lang="en-US" smtClean="0"/>
              <a:t>    (T?)      (T?)	    (T?)</a:t>
            </a:r>
            <a:r>
              <a:rPr lang="en-US" dirty="0" smtClean="0"/>
              <a:t>	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41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990600"/>
          </a:xfrm>
        </p:spPr>
        <p:txBody>
          <a:bodyPr>
            <a:noAutofit/>
          </a:bodyPr>
          <a:lstStyle/>
          <a:p>
            <a:r>
              <a:rPr lang="en-US" altLang="en-US" sz="3200" b="1" dirty="0" smtClean="0"/>
              <a:t>Do Any of the Parties Represent Your Views Reasonably Well? </a:t>
            </a:r>
            <a:r>
              <a:rPr lang="en-US" altLang="en-US" sz="2800" b="1" dirty="0" smtClean="0"/>
              <a:t>(</a:t>
            </a:r>
            <a:r>
              <a:rPr lang="en-US" altLang="en-US" sz="2800" b="1" dirty="0" err="1" smtClean="0"/>
              <a:t>YouGov</a:t>
            </a:r>
            <a:r>
              <a:rPr lang="en-US" altLang="en-US" sz="2800" b="1" dirty="0" smtClean="0"/>
              <a:t>/</a:t>
            </a:r>
            <a:r>
              <a:rPr lang="en-US" altLang="en-US" sz="2800" b="1" dirty="0" err="1" smtClean="0"/>
              <a:t>Polimetrix</a:t>
            </a:r>
            <a:r>
              <a:rPr lang="en-US" altLang="en-US" sz="2800" b="1" dirty="0" smtClean="0"/>
              <a:t> 2015)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flipV="1">
            <a:off x="179461" y="6858000"/>
            <a:ext cx="9144000" cy="4571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12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8303279"/>
              </p:ext>
            </p:extLst>
          </p:nvPr>
        </p:nvGraphicFramePr>
        <p:xfrm>
          <a:off x="439396" y="1404953"/>
          <a:ext cx="8077200" cy="48576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2056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Unstable Majorities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0075"/>
            <a:ext cx="8229600" cy="424608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Ideological parties in the U.S. context </a:t>
            </a:r>
            <a:r>
              <a:rPr lang="en-US" b="1" i="1" dirty="0" smtClean="0"/>
              <a:t>overreach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smtClean="0">
                <a:sym typeface="Wingdings" panose="05000000000000000000" pitchFamily="2" charset="2"/>
              </a:rPr>
              <a:t> attempt to implement base priorities</a:t>
            </a: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	</a:t>
            </a:r>
            <a:r>
              <a:rPr lang="en-US" dirty="0" smtClean="0">
                <a:sym typeface="Wingdings" panose="05000000000000000000" pitchFamily="2" charset="2"/>
              </a:rPr>
              <a:t> alienates marginal supporters</a:t>
            </a:r>
          </a:p>
          <a:p>
            <a:pPr marL="0" indent="0">
              <a:buNone/>
            </a:pPr>
            <a:endParaRPr lang="en-US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dirty="0" smtClean="0">
                <a:sym typeface="Wingdings" panose="05000000000000000000" pitchFamily="2" charset="2"/>
              </a:rPr>
              <a:t>	 electoral reaction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579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020762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>Marginal Members of an Electoral Majority? </a:t>
            </a:r>
            <a:br>
              <a:rPr lang="en-US" sz="3600" b="1" dirty="0" smtClean="0"/>
            </a:br>
            <a:r>
              <a:rPr lang="en-US" sz="2700" b="1" dirty="0" smtClean="0"/>
              <a:t>(PEW Research Center)</a:t>
            </a:r>
            <a:endParaRPr lang="en-US" sz="2700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712562816"/>
              </p:ext>
            </p:extLst>
          </p:nvPr>
        </p:nvGraphicFramePr>
        <p:xfrm>
          <a:off x="457201" y="1447800"/>
          <a:ext cx="82296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5984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73162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How Independents Vote in Presidential Elections </a:t>
            </a:r>
            <a:endParaRPr lang="en-US" sz="3200" b="1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5493801"/>
              </p:ext>
            </p:extLst>
          </p:nvPr>
        </p:nvGraphicFramePr>
        <p:xfrm>
          <a:off x="381000" y="1600200"/>
          <a:ext cx="83820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0220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How Independents Vote in House Elections 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endParaRPr lang="en-US" sz="2800" b="1" dirty="0" smtClean="0"/>
          </a:p>
        </p:txBody>
      </p:sp>
      <p:sp>
        <p:nvSpPr>
          <p:cNvPr id="78851" name="TextBox 3"/>
          <p:cNvSpPr txBox="1">
            <a:spLocks noChangeArrowheads="1"/>
          </p:cNvSpPr>
          <p:nvPr/>
        </p:nvSpPr>
        <p:spPr bwMode="auto">
          <a:xfrm>
            <a:off x="0" y="6642100"/>
            <a:ext cx="9144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800">
                <a:latin typeface="Calibri" pitchFamily="34" charset="0"/>
              </a:rPr>
              <a:t>Source: National Election Pool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9606271"/>
              </p:ext>
            </p:extLst>
          </p:nvPr>
        </p:nvGraphicFramePr>
        <p:xfrm>
          <a:off x="457200" y="1219200"/>
          <a:ext cx="82296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9005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546930"/>
            <a:ext cx="8229600" cy="870707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Explaining the Trump Vote</a:t>
            </a:r>
            <a:endParaRPr lang="en-US" sz="36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14258"/>
            <a:ext cx="8229600" cy="4211905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Racism, misogyny, xenophobia</a:t>
            </a:r>
          </a:p>
        </p:txBody>
      </p:sp>
    </p:spTree>
    <p:extLst>
      <p:ext uri="{BB962C8B-B14F-4D97-AF65-F5344CB8AC3E}">
        <p14:creationId xmlns:p14="http://schemas.microsoft.com/office/powerpoint/2010/main" val="940496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61474"/>
            <a:ext cx="9144000" cy="478563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An Era of Unstable Majorities</a:t>
            </a:r>
            <a:endParaRPr lang="en-US" sz="3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4100996"/>
              </p:ext>
            </p:extLst>
          </p:nvPr>
        </p:nvGraphicFramePr>
        <p:xfrm>
          <a:off x="1371600" y="1025496"/>
          <a:ext cx="6400800" cy="6012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1548925"/>
                <a:gridCol w="1651475"/>
                <a:gridCol w="1600200"/>
              </a:tblGrid>
              <a:tr h="4243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+mj-lt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  <a:latin typeface="+mj-lt"/>
                        </a:rPr>
                        <a:t>President</a:t>
                      </a:r>
                      <a:endParaRPr lang="en-US" sz="1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  <a:latin typeface="+mj-lt"/>
                        </a:rPr>
                        <a:t>House</a:t>
                      </a:r>
                      <a:endParaRPr lang="en-US" sz="1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  <a:latin typeface="+mj-lt"/>
                        </a:rPr>
                        <a:t>Senate</a:t>
                      </a:r>
                      <a:endParaRPr lang="en-US" sz="1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</a:tr>
              <a:tr h="44057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+mj-lt"/>
                        </a:rPr>
                        <a:t>1992</a:t>
                      </a:r>
                      <a:endParaRPr lang="en-US" sz="14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D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D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 smtClean="0">
                          <a:effectLst/>
                          <a:latin typeface="+mj-lt"/>
                        </a:rPr>
                        <a:t>D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</a:tr>
              <a:tr h="4243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+mj-lt"/>
                        </a:rPr>
                        <a:t>1994</a:t>
                      </a:r>
                      <a:endParaRPr lang="en-US" sz="14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D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R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+mj-lt"/>
                        </a:rPr>
                        <a:t>R</a:t>
                      </a:r>
                      <a:endParaRPr lang="en-US" sz="14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</a:tr>
              <a:tr h="4243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+mj-lt"/>
                        </a:rPr>
                        <a:t>1996</a:t>
                      </a:r>
                      <a:endParaRPr lang="en-US" sz="14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+mj-lt"/>
                        </a:rPr>
                        <a:t>D</a:t>
                      </a:r>
                      <a:endParaRPr lang="en-US" sz="14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R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+mj-lt"/>
                        </a:rPr>
                        <a:t>R</a:t>
                      </a:r>
                      <a:endParaRPr lang="en-US" sz="14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</a:tr>
              <a:tr h="4330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+mj-lt"/>
                        </a:rPr>
                        <a:t>1998</a:t>
                      </a:r>
                      <a:endParaRPr lang="en-US" sz="14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+mj-lt"/>
                        </a:rPr>
                        <a:t>D</a:t>
                      </a:r>
                      <a:endParaRPr lang="en-US" sz="14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R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 smtClean="0">
                          <a:effectLst/>
                          <a:latin typeface="+mj-lt"/>
                        </a:rPr>
                        <a:t>R</a:t>
                      </a:r>
                      <a:r>
                        <a:rPr lang="en-US" sz="1400" dirty="0">
                          <a:effectLst/>
                          <a:latin typeface="+mj-lt"/>
                        </a:rPr>
                        <a:t> 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</a:tr>
              <a:tr h="4243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+mj-lt"/>
                        </a:rPr>
                        <a:t>2000</a:t>
                      </a:r>
                      <a:endParaRPr lang="en-US" sz="14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D/R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R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 smtClean="0">
                          <a:effectLst/>
                          <a:latin typeface="+mj-lt"/>
                        </a:rPr>
                        <a:t>Tie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</a:tr>
              <a:tr h="4243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+mj-lt"/>
                        </a:rPr>
                        <a:t>2002</a:t>
                      </a:r>
                      <a:endParaRPr lang="en-US" sz="14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+mj-lt"/>
                        </a:rPr>
                        <a:t>R</a:t>
                      </a:r>
                      <a:endParaRPr lang="en-US" sz="14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+mj-lt"/>
                        </a:rPr>
                        <a:t>R</a:t>
                      </a:r>
                      <a:endParaRPr lang="en-US" sz="14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R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</a:tr>
              <a:tr h="49117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 smtClean="0">
                          <a:effectLst/>
                          <a:latin typeface="+mj-lt"/>
                        </a:rPr>
                        <a:t>2004</a:t>
                      </a:r>
                      <a:endParaRPr lang="en-US" sz="1400" b="1" dirty="0">
                        <a:effectLst/>
                        <a:latin typeface="+mj-lt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R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R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R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</a:tr>
              <a:tr h="4243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+mj-lt"/>
                        </a:rPr>
                        <a:t>2006</a:t>
                      </a:r>
                      <a:endParaRPr lang="en-US" sz="14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R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D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D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</a:tr>
              <a:tr h="4243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+mj-lt"/>
                        </a:rPr>
                        <a:t>2008</a:t>
                      </a:r>
                      <a:endParaRPr lang="en-US" sz="14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+mj-lt"/>
                        </a:rPr>
                        <a:t>D</a:t>
                      </a:r>
                      <a:endParaRPr lang="en-US" sz="14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+mj-lt"/>
                        </a:rPr>
                        <a:t>D</a:t>
                      </a:r>
                      <a:endParaRPr lang="en-US" sz="14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D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</a:tr>
              <a:tr h="4243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+mj-lt"/>
                        </a:rPr>
                        <a:t>2010</a:t>
                      </a:r>
                      <a:endParaRPr lang="en-US" sz="14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D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+mj-lt"/>
                        </a:rPr>
                        <a:t>R</a:t>
                      </a:r>
                      <a:endParaRPr lang="en-US" sz="14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D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</a:tr>
              <a:tr h="4243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+mj-lt"/>
                        </a:rPr>
                        <a:t>2012</a:t>
                      </a:r>
                      <a:endParaRPr lang="en-US" sz="14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D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+mj-lt"/>
                        </a:rPr>
                        <a:t>R</a:t>
                      </a:r>
                      <a:endParaRPr lang="en-US" sz="14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D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</a:tr>
              <a:tr h="4243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+mj-lt"/>
                        </a:rPr>
                        <a:t>2014</a:t>
                      </a:r>
                      <a:endParaRPr lang="en-US" sz="14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D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R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R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</a:tr>
              <a:tr h="4041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2016</a:t>
                      </a:r>
                      <a:endParaRPr lang="en-US" sz="14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D/R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R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R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5307" marR="75307" marT="37654" marB="3765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1217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6950"/>
            <a:ext cx="8229600" cy="550349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sz="7000" dirty="0" smtClean="0"/>
          </a:p>
          <a:p>
            <a:pPr marL="0" indent="0">
              <a:buNone/>
            </a:pPr>
            <a:r>
              <a:rPr lang="en-US" sz="11200" dirty="0" smtClean="0"/>
              <a:t>For </a:t>
            </a:r>
            <a:r>
              <a:rPr lang="en-US" sz="11200" dirty="0"/>
              <a:t>anyone who voted for Donald Trump, </a:t>
            </a:r>
            <a:r>
              <a:rPr lang="en-US" sz="11200" b="1" dirty="0"/>
              <a:t>bald-faced racism</a:t>
            </a:r>
            <a:r>
              <a:rPr lang="en-US" sz="11200" dirty="0"/>
              <a:t> and sexism were not the deal-breakers they should have been</a:t>
            </a:r>
            <a:r>
              <a:rPr lang="en-US" sz="11200" dirty="0" smtClean="0"/>
              <a:t>. </a:t>
            </a:r>
            <a:r>
              <a:rPr lang="en-US" sz="11200" dirty="0"/>
              <a:t>Hatred of women was on the ballot in November, and it won</a:t>
            </a:r>
            <a:r>
              <a:rPr lang="en-US" sz="11200" dirty="0" smtClean="0"/>
              <a:t>.  (emphasis in original)</a:t>
            </a:r>
          </a:p>
          <a:p>
            <a:endParaRPr lang="en-US" sz="11200" dirty="0"/>
          </a:p>
          <a:p>
            <a:pPr marL="0" indent="0">
              <a:buNone/>
            </a:pPr>
            <a:r>
              <a:rPr lang="en-US" sz="11200" dirty="0"/>
              <a:t>Donald Trump has won the presidency, despite an unprecedented level of unfitness and in defiance of nearly every prediction and poll. </a:t>
            </a:r>
            <a:r>
              <a:rPr lang="en-US" sz="11200" dirty="0" smtClean="0"/>
              <a:t> And </a:t>
            </a:r>
            <a:r>
              <a:rPr lang="en-US" sz="11200" dirty="0"/>
              <a:t>he’s done this not despite </a:t>
            </a:r>
            <a:r>
              <a:rPr lang="en-US" sz="11200" dirty="0" smtClean="0"/>
              <a:t>(sic) but </a:t>
            </a:r>
            <a:r>
              <a:rPr lang="en-US" sz="11200" dirty="0"/>
              <a:t>because he expressed unfiltered disdain toward racial and religious minorities in the country.</a:t>
            </a:r>
          </a:p>
          <a:p>
            <a:pPr marL="0" indent="0">
              <a:buNone/>
            </a:pPr>
            <a:r>
              <a:rPr lang="en-US" sz="11200" dirty="0"/>
              <a:t> </a:t>
            </a:r>
            <a:endParaRPr lang="en-US" sz="11200" dirty="0" smtClean="0"/>
          </a:p>
          <a:p>
            <a:pPr marL="0" indent="0">
              <a:buNone/>
            </a:pPr>
            <a:r>
              <a:rPr lang="en-US" sz="11200" dirty="0" smtClean="0"/>
              <a:t>Broder: “Dark Age? Get a Grip People” (2004)</a:t>
            </a:r>
            <a:endParaRPr lang="en-US" sz="11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07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700088" y="384175"/>
            <a:ext cx="7758112" cy="993775"/>
          </a:xfrm>
        </p:spPr>
        <p:txBody>
          <a:bodyPr/>
          <a:lstStyle/>
          <a:p>
            <a:pPr eaLnBrk="1" hangingPunct="1"/>
            <a:r>
              <a:rPr lang="en-US" altLang="en-US" sz="3200" b="1" smtClean="0"/>
              <a:t>“The Day the Enlightenment Went Out”</a:t>
            </a:r>
            <a:r>
              <a:rPr lang="en-US" altLang="en-US" sz="3600" b="1" smtClean="0"/>
              <a:t> 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772400" cy="4876800"/>
          </a:xfrm>
        </p:spPr>
        <p:txBody>
          <a:bodyPr/>
          <a:lstStyle/>
          <a:p>
            <a:pPr indent="1588" eaLnBrk="1" hangingPunct="1">
              <a:buFontTx/>
              <a:buNone/>
            </a:pPr>
            <a:r>
              <a:rPr lang="en-US" altLang="en-US" sz="2800" smtClean="0">
                <a:cs typeface="Times New Roman" pitchFamily="18" charset="0"/>
              </a:rPr>
              <a:t>Where else [but in the red states] do we find fundamentalist zeal, a rage at secularity, religious intolerance, fear of and hatred for modernity? … We find it in the Muslim world, in Al Qaeda, in Saddam Hussein’s Sunni loyalists</a:t>
            </a:r>
            <a:r>
              <a:rPr lang="en-US" altLang="en-US" smtClean="0">
                <a:cs typeface="Times New Roman" pitchFamily="18" charset="0"/>
              </a:rPr>
              <a:t>. (</a:t>
            </a:r>
            <a:r>
              <a:rPr lang="en-US" altLang="en-US" sz="2400" i="1" smtClean="0">
                <a:cs typeface="Times New Roman" pitchFamily="18" charset="0"/>
              </a:rPr>
              <a:t>Gary Wills)</a:t>
            </a:r>
          </a:p>
          <a:p>
            <a:pPr indent="1588" eaLnBrk="1" hangingPunct="1">
              <a:buFontTx/>
              <a:buNone/>
            </a:pPr>
            <a:endParaRPr lang="en-US" altLang="en-US" sz="2400" i="1" smtClean="0">
              <a:cs typeface="Times New Roman" pitchFamily="18" charset="0"/>
            </a:endParaRPr>
          </a:p>
          <a:p>
            <a:pPr indent="1588" eaLnBrk="1" hangingPunct="1">
              <a:buFontTx/>
              <a:buNone/>
            </a:pPr>
            <a:r>
              <a:rPr lang="en-US" altLang="en-US" sz="2800" smtClean="0">
                <a:latin typeface="Arial Unicode MS" pitchFamily="34" charset="-128"/>
                <a:cs typeface="Times New Roman" pitchFamily="18" charset="0"/>
              </a:rPr>
              <a:t>We’re entering another dark age, more creationist than cutting edge, more pre-modern than postmodern</a:t>
            </a:r>
            <a:r>
              <a:rPr lang="en-US" altLang="en-US" sz="2800" smtClean="0">
                <a:cs typeface="Times New Roman" pitchFamily="18" charset="0"/>
              </a:rPr>
              <a:t>. </a:t>
            </a:r>
            <a:r>
              <a:rPr lang="en-US" altLang="en-US" sz="2400" smtClean="0">
                <a:cs typeface="Times New Roman" pitchFamily="18" charset="0"/>
              </a:rPr>
              <a:t>(</a:t>
            </a:r>
            <a:r>
              <a:rPr lang="en-US" altLang="en-US" sz="2400" i="1" smtClean="0">
                <a:cs typeface="Times New Roman" pitchFamily="18" charset="0"/>
              </a:rPr>
              <a:t>Maureen Dowd</a:t>
            </a:r>
            <a:r>
              <a:rPr lang="en-US" altLang="en-US" sz="2400" smtClean="0">
                <a:cs typeface="Times New Roman" pitchFamily="18" charset="0"/>
              </a:rPr>
              <a:t>)</a:t>
            </a:r>
            <a:endParaRPr lang="en-US" altLang="en-US" sz="2400" smtClean="0"/>
          </a:p>
          <a:p>
            <a:pPr indent="1588" eaLnBrk="1" hangingPunct="1">
              <a:buFontTx/>
              <a:buNone/>
            </a:pPr>
            <a:endParaRPr lang="en-US" altLang="en-US" sz="2400" i="1" smtClean="0">
              <a:cs typeface="Times New Roman" pitchFamily="18" charset="0"/>
            </a:endParaRPr>
          </a:p>
          <a:p>
            <a:pPr indent="1588" eaLnBrk="1" hangingPunct="1">
              <a:buFontTx/>
              <a:buNone/>
            </a:pPr>
            <a:endParaRPr lang="en-US" altLang="en-US" sz="2400" i="1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728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Some Perspective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Clinton carried PA, MI, WI by about 83,000 votes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(.0006% of national vote)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Change half, properly distributed, giving her a comfortable EC majority, and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ym typeface="Wingdings" panose="05000000000000000000" pitchFamily="2" charset="2"/>
              </a:rPr>
              <a:t> “Americans Reject Racism, Sexism!”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6308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Preliminary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4598"/>
            <a:ext cx="8229600" cy="4801565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b="1" dirty="0" smtClean="0"/>
              <a:t>Racism?</a:t>
            </a:r>
            <a:r>
              <a:rPr lang="en-US" sz="2800" dirty="0" smtClean="0"/>
              <a:t>  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Obama approval rating</a:t>
            </a:r>
          </a:p>
          <a:p>
            <a:pPr marL="0" indent="0">
              <a:buNone/>
            </a:pPr>
            <a:r>
              <a:rPr lang="en-US" sz="2800" dirty="0" smtClean="0"/>
              <a:t>	Aggregate election returns</a:t>
            </a: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b="1" dirty="0" smtClean="0"/>
              <a:t>Sexism?</a:t>
            </a:r>
            <a:r>
              <a:rPr lang="en-US" sz="2800" dirty="0" smtClean="0"/>
              <a:t> 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Does Trumps treatment of women bother you?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	Yes: 63 %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	A lot: 50%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b="1" dirty="0" smtClean="0"/>
              <a:t>(</a:t>
            </a:r>
            <a:r>
              <a:rPr lang="en-US" sz="2800" b="1" dirty="0" err="1" smtClean="0"/>
              <a:t>Clintonism</a:t>
            </a:r>
            <a:r>
              <a:rPr lang="en-US" sz="2800" b="1" dirty="0" smtClean="0"/>
              <a:t>?)</a:t>
            </a:r>
          </a:p>
        </p:txBody>
      </p:sp>
    </p:spTree>
    <p:extLst>
      <p:ext uri="{BB962C8B-B14F-4D97-AF65-F5344CB8AC3E}">
        <p14:creationId xmlns:p14="http://schemas.microsoft.com/office/powerpoint/2010/main" val="281597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Explaining the Trump Vote</a:t>
            </a:r>
            <a:endParaRPr lang="en-US" sz="36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14258"/>
            <a:ext cx="8229600" cy="4211905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Racism, misogyny, xenophobia</a:t>
            </a:r>
          </a:p>
          <a:p>
            <a:pPr marL="514350" indent="-514350">
              <a:buAutoNum type="arabicPeriod"/>
            </a:pPr>
            <a:r>
              <a:rPr lang="en-US" dirty="0" smtClean="0"/>
              <a:t>General discontent (</a:t>
            </a:r>
            <a:r>
              <a:rPr lang="en-US" dirty="0" err="1" smtClean="0"/>
              <a:t>eg</a:t>
            </a:r>
            <a:r>
              <a:rPr lang="en-US" dirty="0" smtClean="0"/>
              <a:t>. Economic)</a:t>
            </a:r>
          </a:p>
          <a:p>
            <a:pPr marL="514350" indent="-514350">
              <a:buAutoNum type="arabicPeriod"/>
            </a:pPr>
            <a:r>
              <a:rPr lang="en-US" dirty="0" smtClean="0"/>
              <a:t>Specific issues (</a:t>
            </a:r>
            <a:r>
              <a:rPr lang="en-US" dirty="0" err="1" smtClean="0"/>
              <a:t>eg</a:t>
            </a:r>
            <a:r>
              <a:rPr lang="en-US" dirty="0" smtClean="0"/>
              <a:t>. Immigration)</a:t>
            </a:r>
          </a:p>
          <a:p>
            <a:pPr marL="514350" indent="-514350">
              <a:buAutoNum type="arabicPeriod"/>
            </a:pPr>
            <a:r>
              <a:rPr lang="en-US" dirty="0" smtClean="0"/>
              <a:t>Anti-elitism</a:t>
            </a:r>
          </a:p>
          <a:p>
            <a:pPr marL="400050" lvl="1" indent="0">
              <a:buNone/>
            </a:pPr>
            <a:r>
              <a:rPr lang="en-US" dirty="0"/>
              <a:t>	</a:t>
            </a:r>
            <a:r>
              <a:rPr lang="en-US" dirty="0" smtClean="0"/>
              <a:t>	Economic  (</a:t>
            </a:r>
            <a:r>
              <a:rPr lang="en-US" dirty="0" err="1" smtClean="0"/>
              <a:t>eg</a:t>
            </a:r>
            <a:r>
              <a:rPr lang="en-US" dirty="0" smtClean="0"/>
              <a:t>. Wall Street)</a:t>
            </a:r>
          </a:p>
          <a:p>
            <a:pPr marL="400050" lvl="1" indent="0">
              <a:buNone/>
            </a:pPr>
            <a:r>
              <a:rPr lang="en-US" dirty="0"/>
              <a:t>	</a:t>
            </a:r>
            <a:r>
              <a:rPr lang="en-US" dirty="0" smtClean="0"/>
              <a:t>	Political	(</a:t>
            </a:r>
            <a:r>
              <a:rPr lang="en-US" dirty="0" err="1" smtClean="0"/>
              <a:t>eg</a:t>
            </a:r>
            <a:r>
              <a:rPr lang="en-US" dirty="0" smtClean="0"/>
              <a:t>. The Democratic Party)</a:t>
            </a:r>
          </a:p>
          <a:p>
            <a:pPr marL="400050" lvl="1" indent="0">
              <a:buNone/>
            </a:pPr>
            <a:r>
              <a:rPr lang="en-US" dirty="0"/>
              <a:t>	</a:t>
            </a:r>
            <a:r>
              <a:rPr lang="en-US" dirty="0" smtClean="0"/>
              <a:t>	Cultural  (</a:t>
            </a:r>
            <a:r>
              <a:rPr lang="en-US" dirty="0" err="1" smtClean="0"/>
              <a:t>eg</a:t>
            </a:r>
            <a:r>
              <a:rPr lang="en-US" dirty="0" smtClean="0"/>
              <a:t>. “</a:t>
            </a:r>
            <a:r>
              <a:rPr lang="en-US" dirty="0" err="1" smtClean="0"/>
              <a:t>Deplorables</a:t>
            </a:r>
            <a:r>
              <a:rPr lang="en-US" dirty="0" smtClean="0"/>
              <a:t>”)</a:t>
            </a:r>
          </a:p>
          <a:p>
            <a:pPr marL="400050" lvl="1" indent="0">
              <a:buNone/>
            </a:pPr>
            <a:r>
              <a:rPr lang="en-US" dirty="0"/>
              <a:t>	</a:t>
            </a:r>
            <a:r>
              <a:rPr lang="en-US" dirty="0" smtClean="0"/>
              <a:t>	Media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203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9301"/>
            <a:ext cx="8229600" cy="1068224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Start </a:t>
            </a:r>
            <a:r>
              <a:rPr lang="en-US" b="1" dirty="0"/>
              <a:t>with Hillary Clinton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“</a:t>
            </a:r>
            <a:r>
              <a:rPr lang="en-US" dirty="0"/>
              <a:t>Donald Trump and Hillary Clinton head into the final hours of the 2016 presidential campaign with the worst election-eve images of any major-party presidential candidates Gallup has measured back to 1956</a:t>
            </a:r>
            <a:r>
              <a:rPr lang="en-US" dirty="0" smtClean="0"/>
              <a:t>.”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837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6-10-17 at 10.02.09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825" y="317500"/>
            <a:ext cx="6362700" cy="6362700"/>
          </a:xfrm>
          <a:prstGeom prst="rect">
            <a:avLst/>
          </a:prstGeom>
        </p:spPr>
      </p:pic>
      <p:sp>
        <p:nvSpPr>
          <p:cNvPr id="8" name="Down Arrow 7"/>
          <p:cNvSpPr/>
          <p:nvPr/>
        </p:nvSpPr>
        <p:spPr>
          <a:xfrm>
            <a:off x="3171825" y="1428496"/>
            <a:ext cx="363474" cy="832104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2495550" y="1104900"/>
            <a:ext cx="438150" cy="113030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32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640934"/>
            <a:ext cx="8229600" cy="776703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Voted for Trump in Spite of …</a:t>
            </a:r>
            <a:endParaRPr lang="en-US" sz="36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39895"/>
            <a:ext cx="8229600" cy="4186268"/>
          </a:xfrm>
        </p:spPr>
        <p:txBody>
          <a:bodyPr>
            <a:normAutofit lnSpcReduction="10000"/>
          </a:bodyPr>
          <a:lstStyle/>
          <a:p>
            <a:pPr marL="0" indent="0">
              <a:spcAft>
                <a:spcPts val="1800"/>
              </a:spcAft>
              <a:buNone/>
            </a:pPr>
            <a:r>
              <a:rPr lang="en-US" dirty="0"/>
              <a:t>	</a:t>
            </a:r>
            <a:r>
              <a:rPr lang="en-US" dirty="0" smtClean="0"/>
              <a:t>										 </a:t>
            </a:r>
            <a:r>
              <a:rPr lang="en-US" b="1" dirty="0" smtClean="0"/>
              <a:t>Trump</a:t>
            </a:r>
            <a:r>
              <a:rPr lang="en-US" dirty="0" smtClean="0"/>
              <a:t>		</a:t>
            </a:r>
            <a:r>
              <a:rPr lang="en-US" b="1" dirty="0" smtClean="0"/>
              <a:t>HRC</a:t>
            </a:r>
          </a:p>
          <a:p>
            <a:pPr marL="0" indent="0">
              <a:buNone/>
            </a:pPr>
            <a:r>
              <a:rPr lang="en-US" dirty="0" smtClean="0"/>
              <a:t>Favorable Opinion						38 %		  43</a:t>
            </a:r>
          </a:p>
          <a:p>
            <a:pPr marL="0" indent="0">
              <a:buNone/>
            </a:pPr>
            <a:r>
              <a:rPr lang="en-US" dirty="0" smtClean="0"/>
              <a:t>Qualified									38			  52</a:t>
            </a:r>
          </a:p>
          <a:p>
            <a:pPr marL="0" indent="0">
              <a:buNone/>
            </a:pPr>
            <a:r>
              <a:rPr lang="en-US" dirty="0" smtClean="0"/>
              <a:t>Honest and Trustworthy				33			  36</a:t>
            </a:r>
          </a:p>
          <a:p>
            <a:pPr marL="0" indent="0">
              <a:buNone/>
            </a:pPr>
            <a:r>
              <a:rPr lang="en-US" dirty="0" smtClean="0"/>
              <a:t>Right Temperament					35			  55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Bring Needed Change					83			  14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194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529839"/>
            <a:ext cx="8229600" cy="141860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Beyond the U.S.</a:t>
            </a:r>
            <a:endParaRPr lang="en-US" sz="36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48441"/>
            <a:ext cx="8229600" cy="4177722"/>
          </a:xfrm>
        </p:spPr>
        <p:txBody>
          <a:bodyPr/>
          <a:lstStyle/>
          <a:p>
            <a:endParaRPr lang="en-US" dirty="0" smtClean="0"/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/>
              <a:t>2015 UK General Elections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dirty="0" smtClean="0"/>
              <a:t>Brexit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dirty="0" smtClean="0"/>
              <a:t>Trump</a:t>
            </a:r>
          </a:p>
          <a:p>
            <a:pPr marL="0" indent="0" algn="ctr">
              <a:buNone/>
            </a:pPr>
            <a:r>
              <a:rPr lang="en-US" dirty="0" smtClean="0"/>
              <a:t>Populist (“Far Right”) Resurgence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973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Support for Populist </a:t>
            </a:r>
            <a:r>
              <a:rPr lang="en-US" sz="4000" b="1" dirty="0"/>
              <a:t>Parties in Western European </a:t>
            </a:r>
            <a:r>
              <a:rPr lang="en-US" sz="4000" b="1" dirty="0" smtClean="0"/>
              <a:t> Democracies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12748" y="1591654"/>
            <a:ext cx="8229600" cy="4525963"/>
          </a:xfrm>
        </p:spPr>
        <p:txBody>
          <a:bodyPr>
            <a:normAutofit fontScale="40000" lnSpcReduction="20000"/>
          </a:bodyPr>
          <a:lstStyle/>
          <a:p>
            <a:endParaRPr lang="en-US" dirty="0"/>
          </a:p>
          <a:p>
            <a:r>
              <a:rPr lang="en-US" sz="5000" dirty="0"/>
              <a:t>Swiss People’s Party								26.6%</a:t>
            </a:r>
          </a:p>
          <a:p>
            <a:r>
              <a:rPr lang="en-US" sz="5000" dirty="0"/>
              <a:t>Freedom Party of Austria							20.5</a:t>
            </a:r>
          </a:p>
          <a:p>
            <a:r>
              <a:rPr lang="en-US" sz="5000" dirty="0"/>
              <a:t>New Flemish Alliance						</a:t>
            </a:r>
            <a:r>
              <a:rPr lang="en-US" sz="5000" dirty="0" smtClean="0"/>
              <a:t>	</a:t>
            </a:r>
            <a:r>
              <a:rPr lang="en-US" sz="5000" dirty="0"/>
              <a:t>	20.3</a:t>
            </a:r>
          </a:p>
          <a:p>
            <a:r>
              <a:rPr lang="en-US" sz="5000" dirty="0"/>
              <a:t>Progress Party (Norway)							16.3</a:t>
            </a:r>
          </a:p>
          <a:p>
            <a:r>
              <a:rPr lang="en-US" sz="5000" dirty="0"/>
              <a:t>National Front (France)							</a:t>
            </a:r>
            <a:r>
              <a:rPr lang="en-US" sz="5000" dirty="0" smtClean="0"/>
              <a:t>	13.6</a:t>
            </a:r>
            <a:endParaRPr lang="en-US" sz="5000" dirty="0"/>
          </a:p>
          <a:p>
            <a:r>
              <a:rPr lang="en-US" sz="5000" dirty="0"/>
              <a:t>Sweden Democrats								12.9</a:t>
            </a:r>
          </a:p>
          <a:p>
            <a:r>
              <a:rPr lang="en-US" sz="5000" dirty="0"/>
              <a:t>United Kingdom Independence Party				12.6</a:t>
            </a:r>
          </a:p>
          <a:p>
            <a:r>
              <a:rPr lang="en-US" sz="5000" dirty="0"/>
              <a:t>Danish People’s Party							</a:t>
            </a:r>
            <a:r>
              <a:rPr lang="en-US" sz="5000" dirty="0" smtClean="0"/>
              <a:t>	12.3</a:t>
            </a:r>
            <a:endParaRPr lang="en-US" sz="5000" dirty="0"/>
          </a:p>
          <a:p>
            <a:r>
              <a:rPr lang="en-US" sz="5000" dirty="0"/>
              <a:t>Party for Freedom (Netherlands)					10.1</a:t>
            </a:r>
          </a:p>
          <a:p>
            <a:r>
              <a:rPr lang="en-US" sz="5000" dirty="0"/>
              <a:t> </a:t>
            </a:r>
          </a:p>
          <a:p>
            <a:r>
              <a:rPr lang="en-US" sz="4000" dirty="0"/>
              <a:t>*Popular vote in most recent national electio</a:t>
            </a:r>
            <a:r>
              <a:rPr lang="en-US" dirty="0"/>
              <a:t>n</a:t>
            </a:r>
          </a:p>
          <a:p>
            <a:r>
              <a:rPr lang="en-US" dirty="0"/>
              <a:t> </a:t>
            </a:r>
          </a:p>
          <a:p>
            <a:r>
              <a:rPr lang="en-US" sz="4000" dirty="0"/>
              <a:t>Source: “List of Active Nationalist Parties in Europe.”  </a:t>
            </a:r>
            <a:r>
              <a:rPr lang="en-US" sz="4000" i="1" dirty="0"/>
              <a:t>Wikipedia.</a:t>
            </a:r>
            <a:r>
              <a:rPr lang="en-US" sz="4000" dirty="0"/>
              <a:t> </a:t>
            </a:r>
            <a:r>
              <a:rPr lang="en-US" sz="4000" u="sng" dirty="0">
                <a:hlinkClick r:id="rId2"/>
              </a:rPr>
              <a:t>http://en.wikipedia.org/wiki/List_of_active_nationalist_parties_in_Europe</a:t>
            </a:r>
            <a:endParaRPr lang="en-US" sz="4000" dirty="0"/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4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0037"/>
            <a:ext cx="8229600" cy="5186127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dirty="0" smtClean="0"/>
              <a:t>WHY?</a:t>
            </a:r>
          </a:p>
          <a:p>
            <a:pPr marL="0" indent="0" algn="ctr">
              <a:spcBef>
                <a:spcPts val="0"/>
              </a:spcBef>
              <a:buNone/>
            </a:pPr>
            <a:endParaRPr lang="en-US" sz="4000" b="1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 smtClean="0"/>
              <a:t>The U.S. Political Parties Have Become More Like the Ideological Parties of 20</a:t>
            </a:r>
            <a:r>
              <a:rPr lang="en-US" baseline="30000" dirty="0" smtClean="0"/>
              <a:t>th</a:t>
            </a:r>
            <a:r>
              <a:rPr lang="en-US" dirty="0" smtClean="0"/>
              <a:t> Century Europe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59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r>
              <a:rPr lang="en-US" sz="3600" b="1" dirty="0" smtClean="0"/>
              <a:t>Historical Similarities</a:t>
            </a:r>
          </a:p>
        </p:txBody>
      </p:sp>
      <p:sp>
        <p:nvSpPr>
          <p:cNvPr id="83971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2819400"/>
          </a:xfrm>
        </p:spPr>
        <p:txBody>
          <a:bodyPr>
            <a:normAutofit lnSpcReduction="10000"/>
          </a:bodyPr>
          <a:lstStyle/>
          <a:p>
            <a:pPr marL="0" indent="0" algn="ctr">
              <a:buFontTx/>
              <a:buNone/>
            </a:pPr>
            <a:r>
              <a:rPr lang="en-US" dirty="0" smtClean="0"/>
              <a:t>Globalization</a:t>
            </a:r>
          </a:p>
          <a:p>
            <a:pPr marL="0" indent="0" algn="ctr">
              <a:buFontTx/>
              <a:buNone/>
            </a:pPr>
            <a:r>
              <a:rPr lang="en-US" dirty="0" smtClean="0"/>
              <a:t>Economic Transformation</a:t>
            </a:r>
          </a:p>
          <a:p>
            <a:pPr marL="0" indent="0" algn="ctr">
              <a:buFontTx/>
              <a:buNone/>
            </a:pPr>
            <a:r>
              <a:rPr lang="en-US" dirty="0" smtClean="0"/>
              <a:t>Population Movement</a:t>
            </a:r>
          </a:p>
          <a:p>
            <a:pPr marL="0" indent="0" algn="ctr">
              <a:buFontTx/>
              <a:buNone/>
            </a:pPr>
            <a:r>
              <a:rPr lang="en-US" dirty="0" smtClean="0"/>
              <a:t>Mass Immigration</a:t>
            </a:r>
          </a:p>
          <a:p>
            <a:pPr marL="0" indent="0" algn="ctr">
              <a:buFontTx/>
              <a:buNone/>
            </a:pPr>
            <a:r>
              <a:rPr lang="en-US" dirty="0" smtClean="0"/>
              <a:t>Rising Inequality</a:t>
            </a:r>
          </a:p>
        </p:txBody>
      </p:sp>
    </p:spTree>
    <p:extLst>
      <p:ext uri="{BB962C8B-B14F-4D97-AF65-F5344CB8AC3E}">
        <p14:creationId xmlns:p14="http://schemas.microsoft.com/office/powerpoint/2010/main" val="22543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538242"/>
            <a:ext cx="7772400" cy="1632247"/>
          </a:xfrm>
        </p:spPr>
        <p:txBody>
          <a:bodyPr>
            <a:normAutofit/>
          </a:bodyPr>
          <a:lstStyle/>
          <a:p>
            <a:r>
              <a:rPr lang="en-US" dirty="0" smtClean="0"/>
              <a:t>The End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871245"/>
            <a:ext cx="6400800" cy="1767555"/>
          </a:xfrm>
        </p:spPr>
        <p:txBody>
          <a:bodyPr/>
          <a:lstStyle/>
          <a:p>
            <a:r>
              <a:rPr lang="en-US" b="1" dirty="0" smtClean="0"/>
              <a:t>Thank you!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835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868362"/>
          </a:xfrm>
        </p:spPr>
        <p:txBody>
          <a:bodyPr>
            <a:noAutofit/>
          </a:bodyPr>
          <a:lstStyle/>
          <a:p>
            <a:r>
              <a:rPr lang="en-US" sz="3200" b="1" dirty="0"/>
              <a:t>When Should Abortion Be Permitted?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“</a:t>
            </a:r>
            <a:r>
              <a:rPr lang="en-US" sz="3200" b="1" i="1" dirty="0" smtClean="0"/>
              <a:t>Always as a Matter of Personal Choice”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7620" y="6599237"/>
            <a:ext cx="9144000" cy="258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800" dirty="0" smtClean="0"/>
              <a:t>Source</a:t>
            </a:r>
            <a:r>
              <a:rPr lang="en-US" sz="800" dirty="0"/>
              <a:t>: ANES.  </a:t>
            </a:r>
            <a:r>
              <a:rPr lang="en-US" sz="800" dirty="0" smtClean="0"/>
              <a:t>Workers are </a:t>
            </a:r>
            <a:r>
              <a:rPr lang="en-US" sz="800" dirty="0"/>
              <a:t>strong and weak partisans who worked for a party or candidate. Donors are strong and weak partisans who donated to a party or candidate</a:t>
            </a:r>
            <a:r>
              <a:rPr lang="en-US" sz="900" dirty="0"/>
              <a:t>,</a:t>
            </a:r>
          </a:p>
          <a:p>
            <a:pPr marL="0" indent="0">
              <a:buNone/>
            </a:pPr>
            <a:endParaRPr lang="en-US" sz="1400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262710120"/>
              </p:ext>
            </p:extLst>
          </p:nvPr>
        </p:nvGraphicFramePr>
        <p:xfrm>
          <a:off x="457200" y="1447800"/>
          <a:ext cx="8229600" cy="4962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4063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524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The Re-Nationalization of </a:t>
            </a:r>
            <a:br>
              <a:rPr lang="en-US" sz="3600" b="1" dirty="0" smtClean="0"/>
            </a:br>
            <a:r>
              <a:rPr lang="en-US" sz="3600" b="1" dirty="0" smtClean="0"/>
              <a:t>American Elections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191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1930s-1980s—vote for the person, not the party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1990s-today—vote for the party, not the person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	</a:t>
            </a:r>
            <a:r>
              <a:rPr lang="en-US" dirty="0" smtClean="0">
                <a:sym typeface="Wingdings" panose="05000000000000000000" pitchFamily="2" charset="2"/>
              </a:rPr>
              <a:t> Decline in ticket splitting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3208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8021" y="152400"/>
            <a:ext cx="9144000" cy="11430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Split Ticket (President/House) Voting Has Declined in Recent </a:t>
            </a:r>
            <a:r>
              <a:rPr lang="en-US" sz="3200" b="1" dirty="0" err="1" smtClean="0"/>
              <a:t>Decdes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705600"/>
            <a:ext cx="9144000" cy="1363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900" dirty="0" smtClean="0"/>
              <a:t>Source: ANES. 2012 data FTF only.</a:t>
            </a:r>
            <a:endParaRPr lang="en-US" sz="9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/>
          </p:nvPr>
        </p:nvGraphicFramePr>
        <p:xfrm>
          <a:off x="457200" y="1524000"/>
          <a:ext cx="82296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18844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066" name="Rectangle 2"/>
          <p:cNvSpPr>
            <a:spLocks noChangeArrowheads="1"/>
          </p:cNvSpPr>
          <p:nvPr/>
        </p:nvSpPr>
        <p:spPr bwMode="auto">
          <a:xfrm>
            <a:off x="0" y="436553"/>
            <a:ext cx="9144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3200" b="1" dirty="0">
                <a:latin typeface="+mj-lt"/>
                <a:ea typeface="Times New Roman" pitchFamily="18" charset="0"/>
                <a:cs typeface="Arial" pitchFamily="34" charset="0"/>
              </a:rPr>
              <a:t>When Should Abortion Be Permitted? </a:t>
            </a:r>
            <a:endParaRPr lang="en-US" sz="3200" b="1" dirty="0" smtClean="0">
              <a:latin typeface="+mj-lt"/>
              <a:ea typeface="Times New Roman" pitchFamily="18" charset="0"/>
              <a:cs typeface="Arial" pitchFamily="34" charset="0"/>
            </a:endParaRPr>
          </a:p>
          <a:p>
            <a:pPr algn="ctr">
              <a:defRPr/>
            </a:pPr>
            <a:r>
              <a:rPr lang="en-US" sz="2400" b="1" dirty="0" smtClean="0">
                <a:latin typeface="+mj-lt"/>
                <a:ea typeface="Times New Roman" pitchFamily="18" charset="0"/>
                <a:cs typeface="Arial" pitchFamily="34" charset="0"/>
              </a:rPr>
              <a:t>(2012 ANES)</a:t>
            </a:r>
            <a:endParaRPr lang="en-US" sz="2400" b="1" dirty="0">
              <a:latin typeface="+mj-lt"/>
              <a:ea typeface="Times New Roman" pitchFamily="18" charset="0"/>
              <a:cs typeface="Arial" pitchFamily="34" charset="0"/>
            </a:endParaRPr>
          </a:p>
        </p:txBody>
      </p:sp>
      <p:graphicFrame>
        <p:nvGraphicFramePr>
          <p:cNvPr id="72806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137094"/>
              </p:ext>
            </p:extLst>
          </p:nvPr>
        </p:nvGraphicFramePr>
        <p:xfrm>
          <a:off x="381000" y="1447800"/>
          <a:ext cx="8305800" cy="4401503"/>
        </p:xfrm>
        <a:graphic>
          <a:graphicData uri="http://schemas.openxmlformats.org/drawingml/2006/table">
            <a:tbl>
              <a:tblPr/>
              <a:tblGrid>
                <a:gridCol w="4038600"/>
                <a:gridCol w="2209800"/>
                <a:gridCol w="2057400"/>
              </a:tblGrid>
              <a:tr h="1109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Strong </a:t>
                      </a: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Democrats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Strong</a:t>
                      </a: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 Republicans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Never permitted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     9% 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  21%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Only in case of rape, incest, or the woman's life is in danger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17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40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For a clear need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14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18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Always as a personal choice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60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22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31" name="Text Box 35"/>
          <p:cNvSpPr txBox="1">
            <a:spLocks noChangeArrowheads="1"/>
          </p:cNvSpPr>
          <p:nvPr/>
        </p:nvSpPr>
        <p:spPr bwMode="auto">
          <a:xfrm>
            <a:off x="0" y="6673850"/>
            <a:ext cx="8991600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600" dirty="0"/>
              <a:t>Source: ANES, </a:t>
            </a:r>
            <a:r>
              <a:rPr lang="en-US" altLang="en-US" sz="600" dirty="0" smtClean="0"/>
              <a:t>2012  FTF Only</a:t>
            </a:r>
            <a:endParaRPr lang="en-US" altLang="en-US" sz="600" dirty="0"/>
          </a:p>
        </p:txBody>
      </p:sp>
    </p:spTree>
    <p:extLst>
      <p:ext uri="{BB962C8B-B14F-4D97-AF65-F5344CB8AC3E}">
        <p14:creationId xmlns:p14="http://schemas.microsoft.com/office/powerpoint/2010/main" val="245924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Electoral Chaos </a:t>
            </a:r>
            <a:r>
              <a:rPr lang="en-US" sz="3600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</a:t>
            </a:r>
            <a:endParaRPr lang="en-US" sz="3600" b="1" dirty="0">
              <a:solidFill>
                <a:srgbClr val="FFC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51133"/>
            <a:ext cx="8229600" cy="55782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1992: Ross Perot--19% / Clinton—43%  (1912)</a:t>
            </a:r>
          </a:p>
          <a:p>
            <a:pPr marL="0" indent="0">
              <a:buNone/>
            </a:pPr>
            <a:r>
              <a:rPr lang="en-US" sz="2400" dirty="0" smtClean="0"/>
              <a:t>1994: Democrats 40 year reign in the House ends</a:t>
            </a:r>
          </a:p>
          <a:p>
            <a:pPr marL="0" indent="0">
              <a:buNone/>
            </a:pPr>
            <a:r>
              <a:rPr lang="en-US" sz="2400" dirty="0" smtClean="0"/>
              <a:t>1996: Democratic President / Republican Congress !</a:t>
            </a:r>
          </a:p>
          <a:p>
            <a:pPr marL="0" indent="0">
              <a:buNone/>
            </a:pPr>
            <a:r>
              <a:rPr lang="en-US" sz="2400" dirty="0" smtClean="0"/>
              <a:t>1998: President’s party gains seats in the House!</a:t>
            </a:r>
          </a:p>
          <a:p>
            <a:pPr marL="0" indent="0">
              <a:buNone/>
            </a:pPr>
            <a:r>
              <a:rPr lang="en-US" sz="2400" dirty="0" smtClean="0"/>
              <a:t>2000: Total Mess</a:t>
            </a:r>
          </a:p>
          <a:p>
            <a:pPr marL="0" indent="0">
              <a:buNone/>
            </a:pPr>
            <a:r>
              <a:rPr lang="en-US" sz="2400" dirty="0" smtClean="0"/>
              <a:t>2002: President’s party gains seats again!</a:t>
            </a:r>
          </a:p>
          <a:p>
            <a:pPr marL="0" indent="0">
              <a:buNone/>
            </a:pPr>
            <a:r>
              <a:rPr lang="en-US" sz="2400" dirty="0" smtClean="0"/>
              <a:t>2004: Consolidation of the Reagan Revolution?</a:t>
            </a:r>
          </a:p>
          <a:p>
            <a:pPr marL="0" indent="0">
              <a:buNone/>
            </a:pPr>
            <a:r>
              <a:rPr lang="en-US" sz="2400" dirty="0" smtClean="0"/>
              <a:t>2006: No--Republican “</a:t>
            </a:r>
            <a:r>
              <a:rPr lang="en-US" sz="2400" dirty="0" err="1" smtClean="0"/>
              <a:t>thumpin</a:t>
            </a:r>
            <a:r>
              <a:rPr lang="en-US" sz="2400" dirty="0" smtClean="0"/>
              <a:t>”</a:t>
            </a:r>
          </a:p>
          <a:p>
            <a:pPr marL="0" indent="0">
              <a:buNone/>
            </a:pPr>
            <a:r>
              <a:rPr lang="en-US" sz="2400" dirty="0" smtClean="0"/>
              <a:t>2008: Resurrection of The New Deal?</a:t>
            </a:r>
          </a:p>
          <a:p>
            <a:pPr marL="0" indent="0">
              <a:buNone/>
            </a:pPr>
            <a:r>
              <a:rPr lang="en-US" sz="2400" dirty="0" smtClean="0"/>
              <a:t>2010: No--Democratic “shellacking I”</a:t>
            </a:r>
          </a:p>
          <a:p>
            <a:pPr marL="0" indent="0">
              <a:buNone/>
            </a:pPr>
            <a:r>
              <a:rPr lang="en-US" sz="2400" dirty="0" smtClean="0"/>
              <a:t>2012: Status quo, but Obama …</a:t>
            </a:r>
          </a:p>
          <a:p>
            <a:pPr marL="0" indent="0">
              <a:buNone/>
            </a:pPr>
            <a:r>
              <a:rPr lang="en-US" sz="2400" dirty="0" smtClean="0"/>
              <a:t>2014: Democratic “shellacking II”</a:t>
            </a:r>
          </a:p>
          <a:p>
            <a:pPr marL="0" indent="0">
              <a:buNone/>
            </a:pPr>
            <a:r>
              <a:rPr lang="en-US" sz="2400" dirty="0" smtClean="0"/>
              <a:t>2016: Trump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4033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Presidential Forecasting Models</a:t>
            </a:r>
            <a:endParaRPr lang="en-US" sz="36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563880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b="1" dirty="0" smtClean="0"/>
              <a:t>Erikson (economic indicators/polls	52.0 D         (82%)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b="1" dirty="0" smtClean="0"/>
              <a:t>  &amp; </a:t>
            </a:r>
            <a:r>
              <a:rPr lang="en-US" sz="2400" b="1" dirty="0" err="1" smtClean="0"/>
              <a:t>Wlezien</a:t>
            </a:r>
            <a:endParaRPr lang="en-US" sz="2400" b="1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b="1" dirty="0" smtClean="0"/>
              <a:t>Lockerbie (economic expectations/	50.4 D         (62%)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b="1" dirty="0"/>
              <a:t>	</a:t>
            </a:r>
            <a:r>
              <a:rPr lang="en-US" sz="2400" b="1" dirty="0" smtClean="0"/>
              <a:t>	1</a:t>
            </a:r>
            <a:r>
              <a:rPr lang="en-US" sz="2400" b="1" baseline="30000" dirty="0" smtClean="0"/>
              <a:t>st</a:t>
            </a:r>
            <a:r>
              <a:rPr lang="en-US" sz="2400" b="1" dirty="0" smtClean="0"/>
              <a:t> term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/>
              <a:t>Lewis-Beck (Approval/growth)		51.1 D         (83%)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  &amp;Tien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b="1" dirty="0"/>
              <a:t>Campbell (convention/growth)		</a:t>
            </a:r>
            <a:r>
              <a:rPr lang="en-US" sz="2400" b="1" dirty="0" smtClean="0"/>
              <a:t>51.2 D	         (75%)	</a:t>
            </a:r>
            <a:endParaRPr lang="en-US" sz="2400" b="1" dirty="0"/>
          </a:p>
          <a:p>
            <a:pPr marL="0" indent="0">
              <a:lnSpc>
                <a:spcPct val="12000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 smtClean="0"/>
              <a:t>Abramowitz (Approval/growth/		48.6 D         (66%)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b="1" dirty="0"/>
              <a:t>	</a:t>
            </a:r>
            <a:r>
              <a:rPr lang="en-US" sz="2400" b="1" dirty="0" smtClean="0"/>
              <a:t>	  1</a:t>
            </a:r>
            <a:r>
              <a:rPr lang="en-US" sz="2400" b="1" baseline="30000" dirty="0" smtClean="0"/>
              <a:t>st</a:t>
            </a:r>
            <a:r>
              <a:rPr lang="en-US" sz="2400" b="1" dirty="0" smtClean="0"/>
              <a:t> term)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b="1" dirty="0" err="1" smtClean="0"/>
              <a:t>Norpoth</a:t>
            </a:r>
            <a:r>
              <a:rPr lang="en-US" sz="2400" b="1" dirty="0" smtClean="0"/>
              <a:t> (primaries)			47.5 D	         (87%)</a:t>
            </a:r>
          </a:p>
        </p:txBody>
      </p:sp>
    </p:spTree>
    <p:extLst>
      <p:ext uri="{BB962C8B-B14F-4D97-AF65-F5344CB8AC3E}">
        <p14:creationId xmlns:p14="http://schemas.microsoft.com/office/powerpoint/2010/main" val="1755522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990600"/>
          </a:xfrm>
        </p:spPr>
        <p:txBody>
          <a:bodyPr/>
          <a:lstStyle/>
          <a:p>
            <a:r>
              <a:rPr lang="en-US" sz="3600" b="1" dirty="0" smtClean="0"/>
              <a:t>Polarization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 smtClean="0"/>
              <a:t>	Time 1	    	33 Libs		34 Mods	  34 </a:t>
            </a:r>
            <a:r>
              <a:rPr lang="en-US" sz="2400" dirty="0" err="1" smtClean="0"/>
              <a:t>Conservs</a:t>
            </a:r>
            <a:endParaRPr lang="en-US" sz="2400" dirty="0" smtClean="0"/>
          </a:p>
          <a:p>
            <a:pPr marL="0" indent="0" algn="ctr">
              <a:buNone/>
            </a:pPr>
            <a:r>
              <a:rPr lang="en-US" sz="2400" dirty="0" smtClean="0"/>
              <a:t>	Time 2		50 Libs		  0 Mods	  50 </a:t>
            </a:r>
            <a:r>
              <a:rPr lang="en-US" sz="2400" dirty="0" err="1" smtClean="0"/>
              <a:t>Conservs</a:t>
            </a:r>
            <a:endParaRPr lang="en-US" sz="2400" dirty="0" smtClean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400" dirty="0" smtClean="0"/>
              <a:t>Time 1		33 Dems	34 </a:t>
            </a:r>
            <a:r>
              <a:rPr lang="en-US" sz="2400" dirty="0" err="1" smtClean="0"/>
              <a:t>Inds</a:t>
            </a:r>
            <a:r>
              <a:rPr lang="en-US" sz="2400" dirty="0" smtClean="0"/>
              <a:t>		  33 Reps</a:t>
            </a:r>
          </a:p>
          <a:p>
            <a:pPr marL="0" indent="0" algn="ctr">
              <a:buNone/>
            </a:pPr>
            <a:r>
              <a:rPr lang="en-US" sz="2400" dirty="0" smtClean="0"/>
              <a:t>Time 2		50 Dems	  0 </a:t>
            </a:r>
            <a:r>
              <a:rPr lang="en-US" sz="2400" dirty="0" err="1" smtClean="0"/>
              <a:t>Inds</a:t>
            </a:r>
            <a:r>
              <a:rPr lang="en-US" sz="2400" dirty="0" smtClean="0"/>
              <a:t>		  50 Reps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65844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No Decline in Moderates</a:t>
            </a:r>
            <a:endParaRPr lang="en-US" sz="3600" b="1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2700" y="6642100"/>
            <a:ext cx="9144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200"/>
              <a:t>Source: GSS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2170421"/>
              </p:ext>
            </p:extLst>
          </p:nvPr>
        </p:nvGraphicFramePr>
        <p:xfrm>
          <a:off x="469900" y="1447800"/>
          <a:ext cx="82296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78962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86836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No Decline in Independents</a:t>
            </a:r>
            <a:endParaRPr lang="en-US" sz="3600" b="1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2105114"/>
              </p:ext>
            </p:extLst>
          </p:nvPr>
        </p:nvGraphicFramePr>
        <p:xfrm>
          <a:off x="457200" y="1219200"/>
          <a:ext cx="8229600" cy="54079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4290" y="6627168"/>
            <a:ext cx="1524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Source: ANES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987896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39762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Issue Centrists Still Dominate: 2012</a:t>
            </a:r>
            <a:endParaRPr lang="en-US" sz="4000" b="1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6585347"/>
            <a:ext cx="91440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600" b="1" dirty="0">
                <a:latin typeface="Times New Roman" pitchFamily="18" charset="0"/>
                <a:cs typeface="Times New Roman" pitchFamily="18" charset="0"/>
              </a:rPr>
              <a:t>Source: ANES </a:t>
            </a:r>
          </a:p>
          <a:p>
            <a:r>
              <a:rPr lang="en-US" sz="600" b="1" dirty="0">
                <a:latin typeface="Times New Roman" pitchFamily="18" charset="0"/>
                <a:cs typeface="Times New Roman" pitchFamily="18" charset="0"/>
              </a:rPr>
              <a:t>* “Haven’t thought much about it” responses recoded as moderates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9501959"/>
              </p:ext>
            </p:extLst>
          </p:nvPr>
        </p:nvGraphicFramePr>
        <p:xfrm>
          <a:off x="457200" y="1143001"/>
          <a:ext cx="82296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6115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Sorting</a:t>
            </a:r>
            <a:endParaRPr lang="en-US" sz="4000" b="1" dirty="0"/>
          </a:p>
        </p:txBody>
      </p:sp>
      <p:pic>
        <p:nvPicPr>
          <p:cNvPr id="4" name="Picture 3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452" b="4863"/>
          <a:stretch/>
        </p:blipFill>
        <p:spPr bwMode="auto">
          <a:xfrm>
            <a:off x="457200" y="1524000"/>
            <a:ext cx="8229600" cy="48768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32997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Sorting </a:t>
            </a:r>
            <a:r>
              <a:rPr lang="en-US" sz="3600" b="1" dirty="0" smtClean="0">
                <a:sym typeface="Wingdings" panose="05000000000000000000" pitchFamily="2" charset="2"/>
              </a:rPr>
              <a:t> Partisan Polarization</a:t>
            </a:r>
            <a:endParaRPr lang="en-US" sz="36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sz="2800" dirty="0" smtClean="0"/>
              <a:t>L</a:t>
            </a:r>
            <a:r>
              <a:rPr lang="en-US" dirty="0" smtClean="0"/>
              <a:t>    ________________________________  </a:t>
            </a:r>
            <a:r>
              <a:rPr lang="en-US" sz="2800" dirty="0" smtClean="0"/>
              <a:t>R</a:t>
            </a:r>
          </a:p>
          <a:p>
            <a:pPr marL="0" indent="0">
              <a:buNone/>
            </a:pPr>
            <a:r>
              <a:rPr lang="en-US" dirty="0" smtClean="0"/>
              <a:t>         </a:t>
            </a:r>
            <a:r>
              <a:rPr lang="en-US" sz="2400" dirty="0" smtClean="0"/>
              <a:t>-1		   		   -.25	      0       .25		       	     +1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L</a:t>
            </a:r>
            <a:r>
              <a:rPr lang="en-US" sz="2400" dirty="0" smtClean="0"/>
              <a:t>    __________________________________________    </a:t>
            </a:r>
            <a:r>
              <a:rPr lang="en-US" sz="2800" dirty="0" smtClean="0"/>
              <a:t>R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-1     -.75		      		      0			           .75       +1</a:t>
            </a:r>
          </a:p>
          <a:p>
            <a:pPr marL="0" indent="0">
              <a:buNone/>
            </a:pPr>
            <a:endParaRPr lang="en-US" sz="2400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1447800" y="2590800"/>
            <a:ext cx="0" cy="1524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810000" y="2590800"/>
            <a:ext cx="0" cy="1524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654610" y="2590800"/>
            <a:ext cx="0" cy="1524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486400" y="2590800"/>
            <a:ext cx="0" cy="1524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7976074" y="2590800"/>
            <a:ext cx="0" cy="1524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447800" y="5001427"/>
            <a:ext cx="0" cy="1524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362200" y="5001427"/>
            <a:ext cx="0" cy="1524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54610" y="5007126"/>
            <a:ext cx="0" cy="1524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010400" y="5001427"/>
            <a:ext cx="0" cy="1524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877798" y="5001427"/>
            <a:ext cx="0" cy="1524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8487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2042</TotalTime>
  <Words>1042</Words>
  <Application>Microsoft Office PowerPoint</Application>
  <PresentationFormat>On-screen Show (4:3)</PresentationFormat>
  <Paragraphs>340</Paragraphs>
  <Slides>37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The 2016 Presidential Election in Context</vt:lpstr>
      <vt:lpstr>An Era of Unstable Majorities</vt:lpstr>
      <vt:lpstr>PowerPoint Presentation</vt:lpstr>
      <vt:lpstr>Polarization</vt:lpstr>
      <vt:lpstr>No Decline in Moderates</vt:lpstr>
      <vt:lpstr>No Decline in Independents</vt:lpstr>
      <vt:lpstr>Issue Centrists Still Dominate: 2012</vt:lpstr>
      <vt:lpstr>Sorting</vt:lpstr>
      <vt:lpstr>Sorting  Partisan Polarization</vt:lpstr>
      <vt:lpstr>PowerPoint Presentation</vt:lpstr>
      <vt:lpstr> Most Advanced Democracies Have Multi-Party Coalition Governments </vt:lpstr>
      <vt:lpstr>Two Sizes Fit All?</vt:lpstr>
      <vt:lpstr>Two Sizes Fit All?</vt:lpstr>
      <vt:lpstr>Do Any of the Parties Represent Your Views Reasonably Well? (YouGov/Polimetrix 2015)</vt:lpstr>
      <vt:lpstr>Unstable Majorities</vt:lpstr>
      <vt:lpstr>Marginal Members of an Electoral Majority?  (PEW Research Center)</vt:lpstr>
      <vt:lpstr>How Independents Vote in Presidential Elections </vt:lpstr>
      <vt:lpstr>How Independents Vote in House Elections  </vt:lpstr>
      <vt:lpstr>Explaining the Trump Vote</vt:lpstr>
      <vt:lpstr>PowerPoint Presentation</vt:lpstr>
      <vt:lpstr>“The Day the Enlightenment Went Out” </vt:lpstr>
      <vt:lpstr>Some Perspective</vt:lpstr>
      <vt:lpstr>Preliminary</vt:lpstr>
      <vt:lpstr>Explaining the Trump Vote</vt:lpstr>
      <vt:lpstr> Start with Hillary Clinton </vt:lpstr>
      <vt:lpstr>PowerPoint Presentation</vt:lpstr>
      <vt:lpstr>Voted for Trump in Spite of …</vt:lpstr>
      <vt:lpstr>Beyond the U.S.</vt:lpstr>
      <vt:lpstr> Support for Populist Parties in Western European  Democracies </vt:lpstr>
      <vt:lpstr>Historical Similarities</vt:lpstr>
      <vt:lpstr>The End</vt:lpstr>
      <vt:lpstr>When Should Abortion Be Permitted? “Always as a Matter of Personal Choice”</vt:lpstr>
      <vt:lpstr>The Re-Nationalization of  American Elections</vt:lpstr>
      <vt:lpstr>Split Ticket (President/House) Voting Has Declined in Recent Decdes</vt:lpstr>
      <vt:lpstr>PowerPoint Presentation</vt:lpstr>
      <vt:lpstr>Electoral Chaos </vt:lpstr>
      <vt:lpstr>Presidential Forecasting Models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American Exceptionalism and Electons</dc:title>
  <dc:creator>Morris Fiorina</dc:creator>
  <cp:lastModifiedBy>Morris Paul Fiorina</cp:lastModifiedBy>
  <cp:revision>87</cp:revision>
  <dcterms:created xsi:type="dcterms:W3CDTF">2016-10-12T22:35:28Z</dcterms:created>
  <dcterms:modified xsi:type="dcterms:W3CDTF">2017-01-12T22:09:32Z</dcterms:modified>
</cp:coreProperties>
</file>