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67" r:id="rId3"/>
    <p:sldId id="269" r:id="rId4"/>
    <p:sldId id="270" r:id="rId5"/>
    <p:sldId id="271" r:id="rId6"/>
    <p:sldId id="272" r:id="rId7"/>
    <p:sldId id="279" r:id="rId8"/>
    <p:sldId id="274" r:id="rId9"/>
    <p:sldId id="263" r:id="rId10"/>
    <p:sldId id="264" r:id="rId11"/>
    <p:sldId id="277" r:id="rId12"/>
    <p:sldId id="258" r:id="rId13"/>
    <p:sldId id="266" r:id="rId14"/>
    <p:sldId id="259" r:id="rId15"/>
    <p:sldId id="261" r:id="rId16"/>
    <p:sldId id="260" r:id="rId17"/>
    <p:sldId id="265" r:id="rId18"/>
    <p:sldId id="262" r:id="rId19"/>
    <p:sldId id="278" r:id="rId20"/>
    <p:sldId id="276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78" d="100"/>
          <a:sy n="178" d="100"/>
        </p:scale>
        <p:origin x="-112" y="-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>
                <a:effectLst/>
              </a:rPr>
              <a:t>Figure 5: Candidate Support Among Republicans Whose Believed Immigration to be a Very Important Issue</a:t>
            </a:r>
            <a:endParaRPr lang="en-US" dirty="0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Sheet1!$A$33:$A$48</c:f>
              <c:strCache>
                <c:ptCount val="16"/>
                <c:pt idx="0">
                  <c:v>Jeb Bush</c:v>
                </c:pt>
                <c:pt idx="1">
                  <c:v>Ben Carson</c:v>
                </c:pt>
                <c:pt idx="2">
                  <c:v>Chris Christie</c:v>
                </c:pt>
                <c:pt idx="3">
                  <c:v>Ted Cruz</c:v>
                </c:pt>
                <c:pt idx="4">
                  <c:v>Carly Fiorina</c:v>
                </c:pt>
                <c:pt idx="5">
                  <c:v>Lindsey Graham</c:v>
                </c:pt>
                <c:pt idx="6">
                  <c:v>Mike Huckabee</c:v>
                </c:pt>
                <c:pt idx="7">
                  <c:v>Bobby Jindal</c:v>
                </c:pt>
                <c:pt idx="8">
                  <c:v>John Kasich</c:v>
                </c:pt>
                <c:pt idx="9">
                  <c:v>George Pataki</c:v>
                </c:pt>
                <c:pt idx="10">
                  <c:v>Rand Paul</c:v>
                </c:pt>
                <c:pt idx="11">
                  <c:v>Rick Perry</c:v>
                </c:pt>
                <c:pt idx="12">
                  <c:v>Marco Rubio</c:v>
                </c:pt>
                <c:pt idx="13">
                  <c:v>Rick Santorum</c:v>
                </c:pt>
                <c:pt idx="14">
                  <c:v>Donald Trump</c:v>
                </c:pt>
                <c:pt idx="15">
                  <c:v>Scott Walker</c:v>
                </c:pt>
              </c:strCache>
            </c:strRef>
          </c:cat>
          <c:val>
            <c:numRef>
              <c:f>Sheet1!$B$33:$B$48</c:f>
              <c:numCache>
                <c:formatCode>0%</c:formatCode>
                <c:ptCount val="16"/>
                <c:pt idx="0">
                  <c:v>0.06</c:v>
                </c:pt>
                <c:pt idx="1">
                  <c:v>0.1</c:v>
                </c:pt>
                <c:pt idx="2">
                  <c:v>0.01</c:v>
                </c:pt>
                <c:pt idx="3">
                  <c:v>0.08</c:v>
                </c:pt>
                <c:pt idx="4">
                  <c:v>0.07</c:v>
                </c:pt>
                <c:pt idx="5">
                  <c:v>0.0</c:v>
                </c:pt>
                <c:pt idx="6">
                  <c:v>0.03</c:v>
                </c:pt>
                <c:pt idx="7">
                  <c:v>0.01</c:v>
                </c:pt>
                <c:pt idx="8">
                  <c:v>0.04</c:v>
                </c:pt>
                <c:pt idx="9">
                  <c:v>0.0</c:v>
                </c:pt>
                <c:pt idx="10">
                  <c:v>0.07</c:v>
                </c:pt>
                <c:pt idx="11">
                  <c:v>0.01</c:v>
                </c:pt>
                <c:pt idx="12">
                  <c:v>0.09</c:v>
                </c:pt>
                <c:pt idx="13">
                  <c:v>0.01</c:v>
                </c:pt>
                <c:pt idx="14">
                  <c:v>0.4</c:v>
                </c:pt>
                <c:pt idx="15">
                  <c:v>0.07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1866792"/>
        <c:axId val="-2132927272"/>
      </c:barChart>
      <c:catAx>
        <c:axId val="-2141866792"/>
        <c:scaling>
          <c:orientation val="minMax"/>
        </c:scaling>
        <c:delete val="0"/>
        <c:axPos val="b"/>
        <c:majorTickMark val="out"/>
        <c:minorTickMark val="none"/>
        <c:tickLblPos val="nextTo"/>
        <c:crossAx val="-2132927272"/>
        <c:crosses val="autoZero"/>
        <c:auto val="1"/>
        <c:lblAlgn val="ctr"/>
        <c:lblOffset val="100"/>
        <c:noMultiLvlLbl val="0"/>
      </c:catAx>
      <c:valAx>
        <c:axId val="-21329272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141866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1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94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1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5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03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18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21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97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79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6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E326E-BCE2-454E-A8CD-5AD41BC5548D}" type="datetimeFigureOut">
              <a:rPr lang="en-US" smtClean="0"/>
              <a:t>1/11/17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6180B-A6F9-6E40-841A-7CC30A2E3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ady.2000.3.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71" y="105830"/>
            <a:ext cx="4330556" cy="6752170"/>
          </a:xfrm>
          <a:prstGeom prst="rect">
            <a:avLst/>
          </a:prstGeom>
        </p:spPr>
      </p:pic>
      <p:pic>
        <p:nvPicPr>
          <p:cNvPr id="3" name="Picture 2" descr="Screen Shot 2016-02-22 at 3.49.2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4621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85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cintosh HD:Users:bparker1:Desktop:Screen Shot 2016-12-26 at 4.01.30 PM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40" y="649236"/>
            <a:ext cx="7391541" cy="538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6648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nam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38" y="518924"/>
            <a:ext cx="6562060" cy="570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94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01-11 at 12.05.3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3" y="900676"/>
            <a:ext cx="71247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41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1-11 at 3.20.1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0" y="0"/>
            <a:ext cx="6615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05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1-11 at 12.09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40" y="663596"/>
            <a:ext cx="72136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25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1-11 at 12.11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42" y="670639"/>
            <a:ext cx="8754263" cy="535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211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1-11 at 12.09.4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10" y="1073282"/>
            <a:ext cx="8597304" cy="390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08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nam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572"/>
            <a:ext cx="85852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03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1-11 at 12.10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4" y="0"/>
            <a:ext cx="7113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37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cintosh HD:Users:bparker1:Desktop:Screen Shot 2016-12-29 at 12.19.02 AM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614" y="1609257"/>
            <a:ext cx="6719278" cy="33420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726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22 at 3.44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973" y="0"/>
            <a:ext cx="4396746" cy="6858000"/>
          </a:xfrm>
          <a:prstGeom prst="rect">
            <a:avLst/>
          </a:prstGeom>
        </p:spPr>
      </p:pic>
      <p:pic>
        <p:nvPicPr>
          <p:cNvPr id="3" name="Picture 2" descr="Screen Shot 2016-02-22 at 3.30.4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411" y="52103"/>
            <a:ext cx="51575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71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1-11 at 3.42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674"/>
            <a:ext cx="9144000" cy="64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05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1-11 at 3.40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84"/>
            <a:ext cx="9144000" cy="644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36751" y="174627"/>
            <a:ext cx="6224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Democrats first----Easier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30251" y="920752"/>
            <a:ext cx="693737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Supposed to be another Hillary coronation  --Why not ?</a:t>
            </a:r>
          </a:p>
          <a:p>
            <a:endParaRPr lang="en-US" dirty="0"/>
          </a:p>
          <a:p>
            <a:r>
              <a:rPr lang="en-US" dirty="0" smtClean="0"/>
              <a:t>She was  unpopular                         </a:t>
            </a:r>
            <a:r>
              <a:rPr lang="en-US" sz="2400" b="1" dirty="0" smtClean="0"/>
              <a:t>July 2015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00175" y="2055815"/>
            <a:ext cx="63468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Democrats                        Independents                        Republicans</a:t>
            </a:r>
          </a:p>
          <a:p>
            <a:endParaRPr lang="en-US" dirty="0"/>
          </a:p>
          <a:p>
            <a:r>
              <a:rPr lang="en-US" dirty="0" err="1" smtClean="0"/>
              <a:t>Fav</a:t>
            </a:r>
            <a:r>
              <a:rPr lang="en-US" dirty="0" smtClean="0"/>
              <a:t>     </a:t>
            </a:r>
            <a:r>
              <a:rPr lang="en-US" dirty="0" err="1" smtClean="0"/>
              <a:t>unfav</a:t>
            </a:r>
            <a:r>
              <a:rPr lang="en-US" dirty="0" smtClean="0"/>
              <a:t>                      </a:t>
            </a:r>
            <a:r>
              <a:rPr lang="en-US" dirty="0" err="1" smtClean="0"/>
              <a:t>Fav</a:t>
            </a:r>
            <a:r>
              <a:rPr lang="en-US" dirty="0" smtClean="0"/>
              <a:t>       </a:t>
            </a:r>
            <a:r>
              <a:rPr lang="en-US" dirty="0" err="1" smtClean="0"/>
              <a:t>unfav</a:t>
            </a:r>
            <a:r>
              <a:rPr lang="en-US" dirty="0" smtClean="0"/>
              <a:t>                        </a:t>
            </a:r>
            <a:r>
              <a:rPr lang="en-US" dirty="0" err="1" smtClean="0"/>
              <a:t>Fav</a:t>
            </a:r>
            <a:r>
              <a:rPr lang="en-US" dirty="0" smtClean="0"/>
              <a:t>          </a:t>
            </a:r>
            <a:r>
              <a:rPr lang="en-US" dirty="0" err="1" smtClean="0"/>
              <a:t>unfav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77%     19%                       32%        64%                         12%          88%</a:t>
            </a:r>
          </a:p>
          <a:p>
            <a:endParaRPr lang="en-US" dirty="0"/>
          </a:p>
          <a:p>
            <a:r>
              <a:rPr lang="en-US" dirty="0" smtClean="0"/>
              <a:t>                                           Won’t vote for             </a:t>
            </a:r>
          </a:p>
          <a:p>
            <a:endParaRPr lang="en-US" dirty="0" smtClean="0"/>
          </a:p>
          <a:p>
            <a:r>
              <a:rPr lang="en-US" dirty="0" smtClean="0"/>
              <a:t>       14%                                      39%                                        87%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06139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1111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0"/>
            <a:ext cx="5943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67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4-12 at 2.47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98" y="1008912"/>
            <a:ext cx="7482369" cy="5600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3194" y="382691"/>
            <a:ext cx="6994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Personal finances were worse: preferences May/June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988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4-12 at 2.48.5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1" y="682443"/>
            <a:ext cx="8166100" cy="5536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7572" y="313111"/>
            <a:ext cx="689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Personal finances were worse: preferences in July/August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772401" y="4837668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41%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517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459633458"/>
              </p:ext>
            </p:extLst>
          </p:nvPr>
        </p:nvGraphicFramePr>
        <p:xfrm>
          <a:off x="1831340" y="1148648"/>
          <a:ext cx="5481320" cy="4280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8113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ump suppor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150" y="88900"/>
            <a:ext cx="53054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8890" y="5139880"/>
            <a:ext cx="4897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May</a:t>
            </a:r>
            <a:r>
              <a:rPr lang="en-US" sz="1400" dirty="0" smtClean="0"/>
              <a:t>/July-16      </a:t>
            </a:r>
            <a:r>
              <a:rPr lang="en-US" sz="1400" dirty="0" smtClean="0"/>
              <a:t>          46%                                     67</a:t>
            </a:r>
            <a:r>
              <a:rPr lang="en-US" sz="1400" dirty="0" smtClean="0"/>
              <a:t>%       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56806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cintosh HD:Users:bparker1:Desktop:Screen Shot 2016-12-26 at 4.00.39 PM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17" y="84861"/>
            <a:ext cx="7299221" cy="6029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8024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101</Words>
  <Application>Microsoft Macintosh PowerPoint</Application>
  <PresentationFormat>On-screen Show (4:3)</PresentationFormat>
  <Paragraphs>18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Hoover Institution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Brady</dc:creator>
  <cp:lastModifiedBy>David Brady</cp:lastModifiedBy>
  <cp:revision>7</cp:revision>
  <dcterms:created xsi:type="dcterms:W3CDTF">2017-01-11T19:31:25Z</dcterms:created>
  <dcterms:modified xsi:type="dcterms:W3CDTF">2017-01-11T23:48:15Z</dcterms:modified>
</cp:coreProperties>
</file>