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7" r:id="rId3"/>
    <p:sldId id="269" r:id="rId4"/>
    <p:sldId id="270" r:id="rId5"/>
    <p:sldId id="271" r:id="rId6"/>
    <p:sldId id="272" r:id="rId7"/>
    <p:sldId id="279" r:id="rId8"/>
    <p:sldId id="274" r:id="rId9"/>
    <p:sldId id="263" r:id="rId10"/>
    <p:sldId id="264" r:id="rId11"/>
    <p:sldId id="277" r:id="rId12"/>
    <p:sldId id="258" r:id="rId13"/>
    <p:sldId id="266" r:id="rId14"/>
    <p:sldId id="259" r:id="rId15"/>
    <p:sldId id="261" r:id="rId16"/>
    <p:sldId id="260" r:id="rId17"/>
    <p:sldId id="265" r:id="rId18"/>
    <p:sldId id="262" r:id="rId19"/>
    <p:sldId id="278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8" d="100"/>
          <a:sy n="178" d="100"/>
        </p:scale>
        <p:origin x="-112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Figure 5: Candidate Support Among Republicans Whose Believed Immigration to be a Very Important Issue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Sheet1!$A$33:$A$48</c:f>
              <c:strCache>
                <c:ptCount val="16"/>
                <c:pt idx="0">
                  <c:v>Jeb Bush</c:v>
                </c:pt>
                <c:pt idx="1">
                  <c:v>Ben Carson</c:v>
                </c:pt>
                <c:pt idx="2">
                  <c:v>Chris Christie</c:v>
                </c:pt>
                <c:pt idx="3">
                  <c:v>Ted Cruz</c:v>
                </c:pt>
                <c:pt idx="4">
                  <c:v>Carly Fiorina</c:v>
                </c:pt>
                <c:pt idx="5">
                  <c:v>Lindsey Graham</c:v>
                </c:pt>
                <c:pt idx="6">
                  <c:v>Mike Huckabee</c:v>
                </c:pt>
                <c:pt idx="7">
                  <c:v>Bobby Jindal</c:v>
                </c:pt>
                <c:pt idx="8">
                  <c:v>John Kasich</c:v>
                </c:pt>
                <c:pt idx="9">
                  <c:v>George Pataki</c:v>
                </c:pt>
                <c:pt idx="10">
                  <c:v>Rand Paul</c:v>
                </c:pt>
                <c:pt idx="11">
                  <c:v>Rick Perry</c:v>
                </c:pt>
                <c:pt idx="12">
                  <c:v>Marco Rubio</c:v>
                </c:pt>
                <c:pt idx="13">
                  <c:v>Rick Santorum</c:v>
                </c:pt>
                <c:pt idx="14">
                  <c:v>Donald Trump</c:v>
                </c:pt>
                <c:pt idx="15">
                  <c:v>Scott Walker</c:v>
                </c:pt>
              </c:strCache>
            </c:strRef>
          </c:cat>
          <c:val>
            <c:numRef>
              <c:f>Sheet1!$B$33:$B$48</c:f>
              <c:numCache>
                <c:formatCode>0%</c:formatCode>
                <c:ptCount val="16"/>
                <c:pt idx="0">
                  <c:v>0.06</c:v>
                </c:pt>
                <c:pt idx="1">
                  <c:v>0.1</c:v>
                </c:pt>
                <c:pt idx="2">
                  <c:v>0.01</c:v>
                </c:pt>
                <c:pt idx="3">
                  <c:v>0.08</c:v>
                </c:pt>
                <c:pt idx="4">
                  <c:v>0.07</c:v>
                </c:pt>
                <c:pt idx="5">
                  <c:v>0.0</c:v>
                </c:pt>
                <c:pt idx="6">
                  <c:v>0.03</c:v>
                </c:pt>
                <c:pt idx="7">
                  <c:v>0.01</c:v>
                </c:pt>
                <c:pt idx="8">
                  <c:v>0.04</c:v>
                </c:pt>
                <c:pt idx="9">
                  <c:v>0.0</c:v>
                </c:pt>
                <c:pt idx="10">
                  <c:v>0.07</c:v>
                </c:pt>
                <c:pt idx="11">
                  <c:v>0.01</c:v>
                </c:pt>
                <c:pt idx="12">
                  <c:v>0.09</c:v>
                </c:pt>
                <c:pt idx="13">
                  <c:v>0.01</c:v>
                </c:pt>
                <c:pt idx="14">
                  <c:v>0.4</c:v>
                </c:pt>
                <c:pt idx="15">
                  <c:v>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1866792"/>
        <c:axId val="-2132927272"/>
      </c:barChart>
      <c:catAx>
        <c:axId val="-21418667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2927272"/>
        <c:crosses val="autoZero"/>
        <c:auto val="1"/>
        <c:lblAlgn val="ctr"/>
        <c:lblOffset val="100"/>
        <c:noMultiLvlLbl val="0"/>
      </c:catAx>
      <c:valAx>
        <c:axId val="-2132927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41866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326E-BCE2-454E-A8CD-5AD41BC5548D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180B-A6F9-6E40-841A-7CC30A2E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1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326E-BCE2-454E-A8CD-5AD41BC5548D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180B-A6F9-6E40-841A-7CC30A2E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9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326E-BCE2-454E-A8CD-5AD41BC5548D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180B-A6F9-6E40-841A-7CC30A2E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1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326E-BCE2-454E-A8CD-5AD41BC5548D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180B-A6F9-6E40-841A-7CC30A2E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326E-BCE2-454E-A8CD-5AD41BC5548D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180B-A6F9-6E40-841A-7CC30A2E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5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326E-BCE2-454E-A8CD-5AD41BC5548D}" type="datetimeFigureOut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180B-A6F9-6E40-841A-7CC30A2E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0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326E-BCE2-454E-A8CD-5AD41BC5548D}" type="datetimeFigureOut">
              <a:rPr lang="en-US" smtClean="0"/>
              <a:t>1/11/17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180B-A6F9-6E40-841A-7CC30A2E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8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326E-BCE2-454E-A8CD-5AD41BC5548D}" type="datetimeFigureOut">
              <a:rPr lang="en-US" smtClean="0"/>
              <a:t>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180B-A6F9-6E40-841A-7CC30A2E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2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326E-BCE2-454E-A8CD-5AD41BC5548D}" type="datetimeFigureOut">
              <a:rPr lang="en-US" smtClean="0"/>
              <a:t>1/11/17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180B-A6F9-6E40-841A-7CC30A2E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9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326E-BCE2-454E-A8CD-5AD41BC5548D}" type="datetimeFigureOut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180B-A6F9-6E40-841A-7CC30A2E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7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326E-BCE2-454E-A8CD-5AD41BC5548D}" type="datetimeFigureOut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180B-A6F9-6E40-841A-7CC30A2E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6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E326E-BCE2-454E-A8CD-5AD41BC5548D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6180B-A6F9-6E40-841A-7CC30A2E3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dy.2000.3.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71" y="105830"/>
            <a:ext cx="4330556" cy="6752170"/>
          </a:xfrm>
          <a:prstGeom prst="rect">
            <a:avLst/>
          </a:prstGeom>
        </p:spPr>
      </p:pic>
      <p:pic>
        <p:nvPicPr>
          <p:cNvPr id="3" name="Picture 2" descr="Screen Shot 2016-02-22 at 3.49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621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8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bparker1:Desktop:Screen Shot 2016-12-26 at 4.01.30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40" y="649236"/>
            <a:ext cx="7391541" cy="5386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64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38" y="518924"/>
            <a:ext cx="6562060" cy="57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9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1-11 at 12.05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3" y="900676"/>
            <a:ext cx="71247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4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1-11 at 3.20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70" y="0"/>
            <a:ext cx="6615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0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1 at 12.0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40" y="663596"/>
            <a:ext cx="72136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2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1 at 12.11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2" y="670639"/>
            <a:ext cx="8754263" cy="535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1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1 at 12.0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0" y="1073282"/>
            <a:ext cx="8597304" cy="390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0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572"/>
            <a:ext cx="8585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0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1 at 12.10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44" y="0"/>
            <a:ext cx="7113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3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bparker1:Desktop:Screen Shot 2016-12-29 at 12.19.02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14" y="1609257"/>
            <a:ext cx="6719278" cy="3342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26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22 at 3.4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73" y="0"/>
            <a:ext cx="4396746" cy="6858000"/>
          </a:xfrm>
          <a:prstGeom prst="rect">
            <a:avLst/>
          </a:prstGeom>
        </p:spPr>
      </p:pic>
      <p:pic>
        <p:nvPicPr>
          <p:cNvPr id="3" name="Picture 2" descr="Screen Shot 2016-02-22 at 3.3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411" y="52103"/>
            <a:ext cx="5157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7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1-11 at 3.42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74"/>
            <a:ext cx="9144000" cy="64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05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1-11 at 3.40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4"/>
            <a:ext cx="9144000" cy="644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6751" y="174627"/>
            <a:ext cx="6224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Democrats first----Easier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30251" y="920752"/>
            <a:ext cx="69373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Supposed to be another Hillary coronation  --Why not ?</a:t>
            </a:r>
          </a:p>
          <a:p>
            <a:endParaRPr lang="en-US" dirty="0"/>
          </a:p>
          <a:p>
            <a:r>
              <a:rPr lang="en-US" dirty="0" smtClean="0"/>
              <a:t>She was  unpopular                         </a:t>
            </a:r>
            <a:r>
              <a:rPr lang="en-US" sz="2400" b="1" dirty="0" smtClean="0"/>
              <a:t>July 2015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0175" y="2055815"/>
            <a:ext cx="63468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Democrats                        Independents                        Republicans</a:t>
            </a:r>
          </a:p>
          <a:p>
            <a:endParaRPr lang="en-US" dirty="0"/>
          </a:p>
          <a:p>
            <a:r>
              <a:rPr lang="en-US" dirty="0" err="1" smtClean="0"/>
              <a:t>Fav</a:t>
            </a:r>
            <a:r>
              <a:rPr lang="en-US" dirty="0" smtClean="0"/>
              <a:t>     </a:t>
            </a:r>
            <a:r>
              <a:rPr lang="en-US" dirty="0" err="1" smtClean="0"/>
              <a:t>unfav</a:t>
            </a:r>
            <a:r>
              <a:rPr lang="en-US" dirty="0" smtClean="0"/>
              <a:t>                      </a:t>
            </a:r>
            <a:r>
              <a:rPr lang="en-US" dirty="0" err="1" smtClean="0"/>
              <a:t>Fav</a:t>
            </a:r>
            <a:r>
              <a:rPr lang="en-US" dirty="0" smtClean="0"/>
              <a:t>       </a:t>
            </a:r>
            <a:r>
              <a:rPr lang="en-US" dirty="0" err="1" smtClean="0"/>
              <a:t>unfav</a:t>
            </a:r>
            <a:r>
              <a:rPr lang="en-US" dirty="0" smtClean="0"/>
              <a:t>                        </a:t>
            </a:r>
            <a:r>
              <a:rPr lang="en-US" dirty="0" err="1" smtClean="0"/>
              <a:t>Fav</a:t>
            </a:r>
            <a:r>
              <a:rPr lang="en-US" dirty="0" smtClean="0"/>
              <a:t>          </a:t>
            </a:r>
            <a:r>
              <a:rPr lang="en-US" dirty="0" err="1" smtClean="0"/>
              <a:t>unfav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77%     19%                       32%        64%                         12%          88%</a:t>
            </a:r>
          </a:p>
          <a:p>
            <a:endParaRPr lang="en-US" dirty="0"/>
          </a:p>
          <a:p>
            <a:r>
              <a:rPr lang="en-US" dirty="0" smtClean="0"/>
              <a:t>                                           Won’t vote for             </a:t>
            </a:r>
          </a:p>
          <a:p>
            <a:endParaRPr lang="en-US" dirty="0" smtClean="0"/>
          </a:p>
          <a:p>
            <a:r>
              <a:rPr lang="en-US" dirty="0" smtClean="0"/>
              <a:t>       14%                                      39%                                        87%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613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111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0"/>
            <a:ext cx="594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6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12 at 2.47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98" y="1008912"/>
            <a:ext cx="7482369" cy="5600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3194" y="382691"/>
            <a:ext cx="699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 finances were worse: preferences May/June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8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12 at 2.48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1" y="682443"/>
            <a:ext cx="8166100" cy="5536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7572" y="313111"/>
            <a:ext cx="689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 finances were worse: preferences in July/August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2401" y="4837668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59633458"/>
              </p:ext>
            </p:extLst>
          </p:nvPr>
        </p:nvGraphicFramePr>
        <p:xfrm>
          <a:off x="1831340" y="1148648"/>
          <a:ext cx="5481320" cy="428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811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ump suppo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88900"/>
            <a:ext cx="53054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8890" y="5139880"/>
            <a:ext cx="489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May</a:t>
            </a:r>
            <a:r>
              <a:rPr lang="en-US" sz="1400" dirty="0" smtClean="0"/>
              <a:t>/July-16      </a:t>
            </a:r>
            <a:r>
              <a:rPr lang="en-US" sz="1400" dirty="0" smtClean="0"/>
              <a:t>          46%                                     67</a:t>
            </a:r>
            <a:r>
              <a:rPr lang="en-US" sz="1400" dirty="0" smtClean="0"/>
              <a:t>%     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680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bparker1:Desktop:Screen Shot 2016-12-26 at 4.00.39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17" y="84861"/>
            <a:ext cx="7299221" cy="6029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02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101</Words>
  <Application>Microsoft Macintosh PowerPoint</Application>
  <PresentationFormat>On-screen Show (4:3)</PresentationFormat>
  <Paragraphs>18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Hoover Institution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Brady</dc:creator>
  <cp:lastModifiedBy>David Brady</cp:lastModifiedBy>
  <cp:revision>7</cp:revision>
  <dcterms:created xsi:type="dcterms:W3CDTF">2017-01-11T19:31:25Z</dcterms:created>
  <dcterms:modified xsi:type="dcterms:W3CDTF">2017-01-11T23:48:15Z</dcterms:modified>
</cp:coreProperties>
</file>